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657" r:id="rId2"/>
    <p:sldId id="1663" r:id="rId3"/>
    <p:sldId id="1664" r:id="rId4"/>
    <p:sldId id="1665" r:id="rId5"/>
    <p:sldId id="1661" r:id="rId6"/>
    <p:sldId id="1668" r:id="rId7"/>
    <p:sldId id="1662" r:id="rId8"/>
    <p:sldId id="1667" r:id="rId9"/>
  </p:sldIdLst>
  <p:sldSz cx="9144000" cy="6858000" type="screen4x3"/>
  <p:notesSz cx="6797675" cy="9926638"/>
  <p:custShowLst>
    <p:custShow name="GSR_Mittelstand_Deloitte_11_05" id="0">
      <p:sldLst/>
    </p:custShow>
    <p:custShow name="900_BaenkerDinlage_11_05" id="1">
      <p:sldLst/>
    </p:custShow>
    <p:custShow name="Berlin 15.12.05" id="2">
      <p:sldLst/>
    </p:custShow>
    <p:custShow name="DBUundZUK" id="3">
      <p:sldLst/>
    </p:custShow>
    <p:custShow name="Begruessung_Fachtagung" id="4">
      <p:sldLst/>
    </p:custShow>
    <p:custShow name="RWE_WAermepumpen_Energie" id="5">
      <p:sldLst/>
    </p:custShow>
    <p:custShow name="Druckindustrie_2009_10_02" id="6">
      <p:sldLst/>
    </p:custShow>
    <p:custShow name="IHK" id="7">
      <p:sldLst/>
    </p:custShow>
    <p:custShow name="ISO_Datentechnik" id="8">
      <p:sldLst/>
    </p:custShow>
    <p:custShow name="Kopieren von ZUK_Energie" id="9">
      <p:sldLst/>
    </p:custShow>
    <p:custShow name="JUGEND FORSCHT ALLG" id="10">
      <p:sldLst/>
    </p:custShow>
    <p:custShow name="ZUK" id="11">
      <p:sldLst/>
    </p:custShow>
    <p:custShow name="DIHK" id="12">
      <p:sldLst/>
    </p:custShow>
    <p:custShow name="Stiftungstag-Erfurt , UWP" id="13">
      <p:sldLst/>
    </p:custShow>
    <p:custShow name="Orchstra-19-02-2013" id="14">
      <p:sldLst/>
    </p:custShow>
  </p:custShow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4DD"/>
    <a:srgbClr val="0000FF"/>
    <a:srgbClr val="72AF2F"/>
    <a:srgbClr val="F6BB00"/>
    <a:srgbClr val="0000CC"/>
    <a:srgbClr val="83C937"/>
    <a:srgbClr val="3366FF"/>
    <a:srgbClr val="4C882A"/>
    <a:srgbClr val="8DBE48"/>
    <a:srgbClr val="3D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81288" autoAdjust="0"/>
  </p:normalViewPr>
  <p:slideViewPr>
    <p:cSldViewPr>
      <p:cViewPr>
        <p:scale>
          <a:sx n="75" d="100"/>
          <a:sy n="75" d="100"/>
        </p:scale>
        <p:origin x="-2706" y="-510"/>
      </p:cViewPr>
      <p:guideLst>
        <p:guide orient="horz" pos="21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90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38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t" anchorCtr="0" compatLnSpc="1">
            <a:prstTxWarp prst="textNoShape">
              <a:avLst/>
            </a:prstTxWarp>
          </a:bodyPr>
          <a:lstStyle>
            <a:lvl1pPr algn="l" defTabSz="96497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6" y="1"/>
            <a:ext cx="2947381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t" anchorCtr="0" compatLnSpc="1">
            <a:prstTxWarp prst="textNoShape">
              <a:avLst/>
            </a:prstTxWarp>
          </a:bodyPr>
          <a:lstStyle>
            <a:lvl1pPr defTabSz="96497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385"/>
            <a:ext cx="294738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b" anchorCtr="0" compatLnSpc="1">
            <a:prstTxWarp prst="textNoShape">
              <a:avLst/>
            </a:prstTxWarp>
          </a:bodyPr>
          <a:lstStyle>
            <a:lvl1pPr algn="l" defTabSz="96497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6" y="9432385"/>
            <a:ext cx="2947381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b" anchorCtr="0" compatLnSpc="1">
            <a:prstTxWarp prst="textNoShape">
              <a:avLst/>
            </a:prstTxWarp>
          </a:bodyPr>
          <a:lstStyle>
            <a:lvl1pPr defTabSz="964974">
              <a:defRPr sz="1300"/>
            </a:lvl1pPr>
          </a:lstStyle>
          <a:p>
            <a:pPr>
              <a:defRPr/>
            </a:pPr>
            <a:fld id="{CD78960B-B7A1-4041-9224-CCBB49F7E4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91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38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t" anchorCtr="0" compatLnSpc="1">
            <a:prstTxWarp prst="textNoShape">
              <a:avLst/>
            </a:prstTxWarp>
          </a:bodyPr>
          <a:lstStyle>
            <a:lvl1pPr algn="l" defTabSz="96497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6" y="1"/>
            <a:ext cx="2947381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t" anchorCtr="0" compatLnSpc="1">
            <a:prstTxWarp prst="textNoShape">
              <a:avLst/>
            </a:prstTxWarp>
          </a:bodyPr>
          <a:lstStyle>
            <a:lvl1pPr defTabSz="96497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38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0938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3" y="4714653"/>
            <a:ext cx="4982732" cy="4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385"/>
            <a:ext cx="294738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b" anchorCtr="0" compatLnSpc="1">
            <a:prstTxWarp prst="textNoShape">
              <a:avLst/>
            </a:prstTxWarp>
          </a:bodyPr>
          <a:lstStyle>
            <a:lvl1pPr algn="l" defTabSz="96497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6" y="9432385"/>
            <a:ext cx="2947381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50" rIns="96497" bIns="48250" numCol="1" anchor="b" anchorCtr="0" compatLnSpc="1">
            <a:prstTxWarp prst="textNoShape">
              <a:avLst/>
            </a:prstTxWarp>
          </a:bodyPr>
          <a:lstStyle>
            <a:lvl1pPr defTabSz="964974">
              <a:defRPr sz="1300"/>
            </a:lvl1pPr>
          </a:lstStyle>
          <a:p>
            <a:pPr>
              <a:defRPr/>
            </a:pPr>
            <a:fld id="{D2AB938E-8D0E-4CC6-9C13-C554DDCEAC2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16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7713"/>
            <a:ext cx="4960938" cy="37195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B938E-8D0E-4CC6-9C13-C554DDCEAC2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72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5B8DF-F9F1-45A0-8CC7-76C11968AFA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13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02493" y="4714654"/>
            <a:ext cx="5832648" cy="4713163"/>
          </a:xfrm>
        </p:spPr>
        <p:txBody>
          <a:bodyPr/>
          <a:lstStyle/>
          <a:p>
            <a:endParaRPr lang="de-DE" sz="11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B938E-8D0E-4CC6-9C13-C554DDCEAC2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38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B938E-8D0E-4CC6-9C13-C554DDCEAC2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1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006"/>
            <a:ext cx="4960938" cy="372050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B938E-8D0E-4CC6-9C13-C554DDCEAC2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72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B938E-8D0E-4CC6-9C13-C554DDCEAC2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94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7713"/>
            <a:ext cx="4960938" cy="37195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B938E-8D0E-4CC6-9C13-C554DDCEAC2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72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008" y="3525011"/>
            <a:ext cx="7772400" cy="1362075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2008" y="4869161"/>
            <a:ext cx="7772400" cy="7858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90097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81000"/>
            <a:ext cx="8229600" cy="5410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25155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3400" y="1752600"/>
            <a:ext cx="8229600" cy="40386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8342745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627"/>
            <a:ext cx="662473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39127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94" y="68627"/>
            <a:ext cx="662588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394" y="1752600"/>
            <a:ext cx="403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952056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7051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0064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94" y="68627"/>
            <a:ext cx="662588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394" y="1752600"/>
            <a:ext cx="403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419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64603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846" y="68627"/>
            <a:ext cx="6558880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68168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785" y="68627"/>
            <a:ext cx="670289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5785" y="1796819"/>
            <a:ext cx="8287072" cy="3360373"/>
          </a:xfrm>
        </p:spPr>
        <p:txBody>
          <a:bodyPr/>
          <a:lstStyle>
            <a:lvl1pPr>
              <a:defRPr sz="180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1937" y="5253203"/>
            <a:ext cx="8223448" cy="730019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76812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614418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152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8627"/>
            <a:ext cx="662473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Titelformat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52600"/>
            <a:ext cx="822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Textformat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0" y="6629401"/>
            <a:ext cx="134778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/>
            <a:fld id="{C55A7C84-027B-481A-B0FA-85074843647F}" type="slidenum">
              <a:rPr lang="de-DE" sz="800">
                <a:latin typeface="Arial" pitchFamily="34" charset="0"/>
              </a:rPr>
              <a:pPr algn="l" defTabSz="762000"/>
              <a:t>‹Nr.›</a:t>
            </a:fld>
            <a:endParaRPr lang="de-DE" sz="800" dirty="0">
              <a:latin typeface="Arial" pitchFamily="34" charset="0"/>
            </a:endParaRPr>
          </a:p>
        </p:txBody>
      </p:sp>
      <p:pic>
        <p:nvPicPr>
          <p:cNvPr id="7" name="Bild 6" descr="Deutsche-Bundesstiftung-Umwel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109"/>
            <a:ext cx="3635896" cy="486547"/>
          </a:xfrm>
          <a:prstGeom prst="rect">
            <a:avLst/>
          </a:prstGeom>
        </p:spPr>
      </p:pic>
      <p:pic>
        <p:nvPicPr>
          <p:cNvPr id="8" name="Bild 7" descr="dbu_logo_rgb_300dpi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219006"/>
            <a:ext cx="1083055" cy="605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8" r:id="rId3"/>
    <p:sldLayoutId id="2147483745" r:id="rId4"/>
    <p:sldLayoutId id="2147483769" r:id="rId5"/>
    <p:sldLayoutId id="2147483750" r:id="rId6"/>
    <p:sldLayoutId id="2147483758" r:id="rId7"/>
    <p:sldLayoutId id="2147483752" r:id="rId8"/>
    <p:sldLayoutId id="2147483751" r:id="rId9"/>
    <p:sldLayoutId id="2147483765" r:id="rId10"/>
    <p:sldLayoutId id="2147483768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/>
          <a:ea typeface="+mj-ea"/>
          <a:cs typeface="Verdan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800" b="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b="0">
          <a:solidFill>
            <a:schemeClr val="tx1"/>
          </a:solidFill>
          <a:latin typeface="Verdana"/>
          <a:cs typeface="Verdan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400" b="0">
          <a:solidFill>
            <a:schemeClr val="tx1"/>
          </a:solidFill>
          <a:latin typeface="Verdana"/>
          <a:cs typeface="Verdan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200" b="0">
          <a:solidFill>
            <a:schemeClr val="tx1"/>
          </a:solidFill>
          <a:latin typeface="Verdana"/>
          <a:cs typeface="Verdan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100" b="0">
          <a:solidFill>
            <a:schemeClr val="tx1"/>
          </a:solidFill>
          <a:latin typeface="Verdana"/>
          <a:cs typeface="Verdan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bu02-srv\dbu02\Aus-Allg\ZUK\Rüter\DBU Park\IMG_4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r="9957" b="1903"/>
          <a:stretch/>
        </p:blipFill>
        <p:spPr bwMode="auto">
          <a:xfrm>
            <a:off x="1" y="0"/>
            <a:ext cx="9144000" cy="68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>
              <a:tabLst>
                <a:tab pos="577850" algn="l"/>
                <a:tab pos="1139825" algn="l"/>
                <a:tab pos="4864100" algn="l"/>
              </a:tabLst>
            </a:pPr>
            <a:r>
              <a:rPr lang="de-DE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Willkommen bei der Deutschen Bundesstiftung Umwelt</a:t>
            </a:r>
            <a:endParaRPr lang="de-DE" sz="3600" dirty="0" smtClean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Meine Kommune im Klimanotstand – Was nun?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29.01.2020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Bild 7" descr="DBU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0"/>
            <a:ext cx="1080120" cy="1080120"/>
          </a:xfrm>
          <a:prstGeom prst="rect">
            <a:avLst/>
          </a:prstGeom>
        </p:spPr>
      </p:pic>
      <p:pic>
        <p:nvPicPr>
          <p:cNvPr id="9" name="Bild 8" descr="Deutsche-Bundesstiftung-Umwel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109"/>
            <a:ext cx="3635896" cy="4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6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Die Deutsche Bundesstiftung Umwelt (DBU) feiert am 24. Mai im dbb forum in Berlin ihren 20. Geburtstag.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39243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Gründung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636912"/>
            <a:ext cx="4680719" cy="3154288"/>
          </a:xfrm>
        </p:spPr>
        <p:txBody>
          <a:bodyPr/>
          <a:lstStyle/>
          <a:p>
            <a:pPr defTabSz="762000">
              <a:spcBef>
                <a:spcPts val="200"/>
              </a:spcBef>
              <a:spcAft>
                <a:spcPct val="20000"/>
              </a:spcAft>
            </a:pPr>
            <a:r>
              <a:rPr lang="de-DE" dirty="0" smtClean="0"/>
              <a:t>Gründung 1990</a:t>
            </a:r>
            <a:endParaRPr lang="de-DE" dirty="0"/>
          </a:p>
          <a:p>
            <a:pPr defTabSz="762000">
              <a:spcBef>
                <a:spcPts val="200"/>
              </a:spcBef>
              <a:spcAft>
                <a:spcPct val="20000"/>
              </a:spcAft>
            </a:pPr>
            <a:r>
              <a:rPr lang="de-DE" dirty="0"/>
              <a:t>Stiftung bürgerlichen </a:t>
            </a:r>
            <a:r>
              <a:rPr lang="de-DE" dirty="0" smtClean="0"/>
              <a:t>Rechts</a:t>
            </a:r>
          </a:p>
          <a:p>
            <a:pPr defTabSz="762000">
              <a:spcBef>
                <a:spcPts val="200"/>
              </a:spcBef>
              <a:spcAft>
                <a:spcPct val="20000"/>
              </a:spcAft>
            </a:pPr>
            <a:r>
              <a:rPr lang="de-DE" dirty="0" smtClean="0"/>
              <a:t>Stiftungskapital 2,28 </a:t>
            </a:r>
            <a:r>
              <a:rPr lang="de-DE" dirty="0"/>
              <a:t>Mrd. </a:t>
            </a:r>
            <a:r>
              <a:rPr lang="de-DE" dirty="0" smtClean="0"/>
              <a:t>€</a:t>
            </a:r>
          </a:p>
          <a:p>
            <a:pPr defTabSz="762000">
              <a:spcBef>
                <a:spcPts val="200"/>
              </a:spcBef>
            </a:pPr>
            <a:r>
              <a:rPr lang="de-DE" dirty="0" smtClean="0"/>
              <a:t>55 </a:t>
            </a:r>
            <a:r>
              <a:rPr lang="de-DE" dirty="0"/>
              <a:t>Mio. € Fördersumme jährlich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6311"/>
            <a:ext cx="2133600" cy="365125"/>
          </a:xfrm>
          <a:prstGeom prst="rect">
            <a:avLst/>
          </a:prstGeom>
        </p:spPr>
        <p:txBody>
          <a:bodyPr/>
          <a:lstStyle/>
          <a:p>
            <a:fld id="{FA5587F9-5FB1-4453-B7B9-60E212CF901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495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de-DE" sz="2200" dirty="0" smtClean="0"/>
              <a:t>Auftrag der DBU</a:t>
            </a:r>
          </a:p>
        </p:txBody>
      </p:sp>
      <p:sp>
        <p:nvSpPr>
          <p:cNvPr id="14704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4824536" cy="4378424"/>
          </a:xfrm>
          <a:noFill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Förderung von Vorhaben zum Schutz der Umwelt aus den Förderbereichen </a:t>
            </a:r>
          </a:p>
          <a:p>
            <a:pPr lvl="1"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Umwelttechnik </a:t>
            </a:r>
          </a:p>
          <a:p>
            <a:pPr lvl="1"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Umweltforschung und Naturschutz </a:t>
            </a:r>
          </a:p>
          <a:p>
            <a:pPr lvl="1"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Umweltbildung und Kulturgüterschutz 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Besondere Berücksichtigung der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mittelständischen Wirtschaft 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de-DE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Jährliche </a:t>
            </a:r>
            <a:r>
              <a:rPr lang="de-DE" kern="1200" dirty="0">
                <a:latin typeface="Verdana" panose="020B0604030504040204" pitchFamily="34" charset="0"/>
                <a:ea typeface="Verdana" panose="020B0604030504040204" pitchFamily="34" charset="0"/>
              </a:rPr>
              <a:t>Vergabe des Deutschen </a:t>
            </a:r>
            <a:r>
              <a:rPr lang="de-DE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Umweltpreises (höchstdotierter </a:t>
            </a:r>
            <a:r>
              <a:rPr lang="de-DE" kern="1200" dirty="0">
                <a:latin typeface="Verdana" panose="020B0604030504040204" pitchFamily="34" charset="0"/>
                <a:ea typeface="Verdana" panose="020B0604030504040204" pitchFamily="34" charset="0"/>
              </a:rPr>
              <a:t>Umweltpreis </a:t>
            </a:r>
            <a:r>
              <a:rPr lang="de-DE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Europas, 500.000 </a:t>
            </a:r>
            <a:r>
              <a:rPr lang="de-DE" kern="1200" dirty="0">
                <a:latin typeface="Verdana" panose="020B0604030504040204" pitchFamily="34" charset="0"/>
                <a:ea typeface="Verdana" panose="020B0604030504040204" pitchFamily="34" charset="0"/>
              </a:rPr>
              <a:t>Euro)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Bewahrung </a:t>
            </a:r>
            <a:r>
              <a:rPr lang="de-DE" dirty="0"/>
              <a:t>und Förderung des Nationalen </a:t>
            </a:r>
            <a:r>
              <a:rPr lang="de-DE" dirty="0" smtClean="0"/>
              <a:t>Naturerbes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960384" y="5556707"/>
            <a:ext cx="118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de-DE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DBU Naturerbe</a:t>
            </a:r>
            <a:endParaRPr lang="de-DE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1" descr="Der Innenhof mit der Buchengruppe. Die 170 Jahre alten Bäume wurden bei den Bauarbeiten geschont und das Gebäude um sie herum gebaut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76475"/>
            <a:ext cx="36591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9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56384" cy="504056"/>
          </a:xfrm>
        </p:spPr>
        <p:txBody>
          <a:bodyPr/>
          <a:lstStyle/>
          <a:p>
            <a:r>
              <a:rPr lang="de-DE" dirty="0" smtClean="0"/>
              <a:t>DBU-Naturerbe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6311"/>
            <a:ext cx="2133600" cy="365125"/>
          </a:xfrm>
          <a:prstGeom prst="rect">
            <a:avLst/>
          </a:prstGeom>
        </p:spPr>
        <p:txBody>
          <a:bodyPr/>
          <a:lstStyle/>
          <a:p>
            <a:fld id="{FA5587F9-5FB1-4453-B7B9-60E212CF901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260648"/>
            <a:ext cx="6624736" cy="720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/>
                <a:ea typeface="+mj-ea"/>
                <a:cs typeface="Verdan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de-DE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0303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4032448" cy="5249738"/>
          </a:xfrm>
        </p:spPr>
        <p:txBody>
          <a:bodyPr/>
          <a:lstStyle/>
          <a:p>
            <a:r>
              <a:rPr lang="de-DE" dirty="0" smtClean="0"/>
              <a:t>Verantwortung für rund </a:t>
            </a:r>
            <a:r>
              <a:rPr lang="de-DE" b="1" dirty="0" smtClean="0"/>
              <a:t>70.000 ha</a:t>
            </a:r>
            <a:r>
              <a:rPr lang="de-DE" dirty="0" smtClean="0"/>
              <a:t> </a:t>
            </a:r>
            <a:r>
              <a:rPr lang="de-DE" dirty="0"/>
              <a:t>bundesweiter Flächen des Nationalen </a:t>
            </a:r>
            <a:r>
              <a:rPr lang="de-DE" dirty="0" smtClean="0"/>
              <a:t>Naturerbes (davon 55.000 ha Wald) </a:t>
            </a:r>
          </a:p>
          <a:p>
            <a:endParaRPr lang="de-DE" dirty="0" smtClean="0"/>
          </a:p>
          <a:p>
            <a:r>
              <a:rPr lang="de-DE" dirty="0" smtClean="0"/>
              <a:t>71 Liegenschaften in 10 Bundesländern</a:t>
            </a:r>
          </a:p>
          <a:p>
            <a:endParaRPr lang="de-DE" dirty="0" smtClean="0"/>
          </a:p>
          <a:p>
            <a:r>
              <a:rPr lang="de-DE" dirty="0" smtClean="0"/>
              <a:t>Aktive </a:t>
            </a:r>
            <a:r>
              <a:rPr lang="de-DE" b="1" dirty="0"/>
              <a:t>Sicherung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b="1" dirty="0" smtClean="0"/>
              <a:t>Betreuung</a:t>
            </a:r>
            <a:r>
              <a:rPr lang="de-DE" dirty="0" smtClean="0"/>
              <a:t> der übertragenen Flächen</a:t>
            </a:r>
          </a:p>
          <a:p>
            <a:endParaRPr lang="de-DE" dirty="0" smtClean="0"/>
          </a:p>
          <a:p>
            <a:r>
              <a:rPr lang="de-DE" b="1" dirty="0" smtClean="0"/>
              <a:t>Bewahrung</a:t>
            </a:r>
            <a:r>
              <a:rPr lang="de-DE" dirty="0" smtClean="0"/>
              <a:t> des Naturerbes für nachfolgende Generationen</a:t>
            </a:r>
          </a:p>
        </p:txBody>
      </p:sp>
    </p:spTree>
    <p:extLst>
      <p:ext uri="{BB962C8B-B14F-4D97-AF65-F5344CB8AC3E}">
        <p14:creationId xmlns:p14="http://schemas.microsoft.com/office/powerpoint/2010/main" val="3869651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DBU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0"/>
            <a:ext cx="1080120" cy="1080120"/>
          </a:xfrm>
          <a:prstGeom prst="rect">
            <a:avLst/>
          </a:prstGeom>
        </p:spPr>
      </p:pic>
      <p:pic>
        <p:nvPicPr>
          <p:cNvPr id="9" name="Bild 8" descr="Deutsche-Bundesstiftung-Umwe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109"/>
            <a:ext cx="3635896" cy="486547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68753" y="413665"/>
            <a:ext cx="8629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Deutscher Umweltpreis</a:t>
            </a:r>
            <a:endParaRPr lang="de-DE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48180" y="1628800"/>
            <a:ext cx="8569325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Einzige Umweltauszeichnung mit gesetzlichem Auftrag seit </a:t>
            </a:r>
            <a:r>
              <a:rPr lang="de-DE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1993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Überreichung durch den Bundespräsidenten</a:t>
            </a: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Hohe mediale </a:t>
            </a:r>
            <a:b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Aufmerksamkeit</a:t>
            </a: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Höchste Dotierung</a:t>
            </a:r>
            <a:b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Europa (500.000 €)</a:t>
            </a:r>
          </a:p>
          <a:p>
            <a:pPr algn="l">
              <a:spcBef>
                <a:spcPts val="600"/>
              </a:spcBef>
              <a:spcAft>
                <a:spcPts val="1200"/>
              </a:spcAft>
            </a:pP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Aft>
                <a:spcPts val="1200"/>
              </a:spcAft>
            </a:pPr>
            <a:r>
              <a:rPr lang="de-DE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2708920"/>
            <a:ext cx="4874597" cy="32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09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6312"/>
            <a:ext cx="2133600" cy="365125"/>
          </a:xfrm>
          <a:prstGeom prst="rect">
            <a:avLst/>
          </a:prstGeom>
        </p:spPr>
        <p:txBody>
          <a:bodyPr/>
          <a:lstStyle/>
          <a:p>
            <a:fld id="{FA5587F9-5FB1-4453-B7B9-60E212CF9015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8753" y="413665"/>
            <a:ext cx="8629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Woche der Umwelt 2020</a:t>
            </a:r>
            <a:endParaRPr lang="de-DE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1560" y="157333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09. und 10. Juni 2020, Schloss Bellevue, Berlin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Kooperation mit Bundespräsident</a:t>
            </a: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 180 Aussteller</a:t>
            </a: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 100 Fachforen</a:t>
            </a: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Bühnenprogramm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776DC16-22A9-43B2-966F-7475D3EE29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/>
        </p:blipFill>
        <p:spPr>
          <a:xfrm>
            <a:off x="5922135" y="2869139"/>
            <a:ext cx="2880000" cy="19626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464B72A6-76E3-41BB-8636-AE2CC78CD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2"/>
          <a:stretch/>
        </p:blipFill>
        <p:spPr>
          <a:xfrm>
            <a:off x="5922135" y="1052736"/>
            <a:ext cx="2880000" cy="1784703"/>
          </a:xfrm>
          <a:prstGeom prst="rect">
            <a:avLst/>
          </a:prstGeom>
        </p:spPr>
      </p:pic>
      <p:pic>
        <p:nvPicPr>
          <p:cNvPr id="14" name="Picture 2" descr="K:\DBU-Projekte-Veroeff\DBU-Bildmaterial\WdU\WdU2016_Bilder\DBU_WdU_2016-00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35" y="4863320"/>
            <a:ext cx="2880000" cy="19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45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323655"/>
            <a:ext cx="7541746" cy="540060"/>
          </a:xfrm>
        </p:spPr>
        <p:txBody>
          <a:bodyPr/>
          <a:lstStyle/>
          <a:p>
            <a:r>
              <a:rPr lang="de-DE" altLang="de-DE" dirty="0" smtClean="0">
                <a:latin typeface="Verdana" pitchFamily="34" charset="0"/>
                <a:cs typeface="Verdana" pitchFamily="34" charset="0"/>
              </a:rPr>
              <a:t>Planetare Leitplanken</a:t>
            </a:r>
            <a:endParaRPr lang="de-DE" dirty="0"/>
          </a:p>
        </p:txBody>
      </p:sp>
      <p:pic>
        <p:nvPicPr>
          <p:cNvPr id="4098" name="Picture 2" descr="\\dbu02-srv\dbu02\ZUK\Projekte\Grafik_Belastungsgrenzen_der_Erde\Belastungsgrenzen_der_Er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/>
          <a:stretch/>
        </p:blipFill>
        <p:spPr bwMode="auto">
          <a:xfrm>
            <a:off x="185076" y="998730"/>
            <a:ext cx="7824214" cy="47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6535" y="5910082"/>
            <a:ext cx="25447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Steffen 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al., 2015</a:t>
            </a:r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 </a:t>
            </a:r>
            <a:r>
              <a:rPr lang="en-US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Vol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347, Issue 6223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95" y="6038613"/>
            <a:ext cx="5521506" cy="8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92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bu02-srv\dbu02\Aus-Allg\ZUK\Rüter\DBU Park\IMG_4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r="9957" b="1903"/>
          <a:stretch/>
        </p:blipFill>
        <p:spPr bwMode="auto">
          <a:xfrm>
            <a:off x="1" y="0"/>
            <a:ext cx="9144000" cy="68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>
              <a:tabLst>
                <a:tab pos="577850" algn="l"/>
                <a:tab pos="1139825" algn="l"/>
                <a:tab pos="4864100" algn="l"/>
              </a:tabLst>
            </a:pPr>
            <a:r>
              <a:rPr lang="de-DE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Willkommen bei der Deutschen Bundesstiftung Umwelt</a:t>
            </a:r>
            <a:endParaRPr lang="de-DE" sz="3600" dirty="0" smtClean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Meine Kommune im Klimanotstand – Was nun?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29.01.2020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Bild 7" descr="DBU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0"/>
            <a:ext cx="1080120" cy="1080120"/>
          </a:xfrm>
          <a:prstGeom prst="rect">
            <a:avLst/>
          </a:prstGeom>
        </p:spPr>
      </p:pic>
      <p:pic>
        <p:nvPicPr>
          <p:cNvPr id="9" name="Bild 8" descr="Deutsche-Bundesstiftung-Umwel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109"/>
            <a:ext cx="3635896" cy="4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03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Office\Office\Vorlagen\Leere Präsentation.pot</Template>
  <TotalTime>0</TotalTime>
  <Words>188</Words>
  <Application>Microsoft Office PowerPoint</Application>
  <PresentationFormat>Bildschirmpräsentation (4:3)</PresentationFormat>
  <Paragraphs>53</Paragraphs>
  <Slides>8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  <vt:variant>
        <vt:lpstr>Zielgruppenorientierte Präsentationen</vt:lpstr>
      </vt:variant>
      <vt:variant>
        <vt:i4>15</vt:i4>
      </vt:variant>
    </vt:vector>
  </HeadingPairs>
  <TitlesOfParts>
    <vt:vector size="24" baseType="lpstr">
      <vt:lpstr>Leere Präsentation</vt:lpstr>
      <vt:lpstr>Willkommen bei der Deutschen Bundesstiftung Umwelt</vt:lpstr>
      <vt:lpstr>Gründung</vt:lpstr>
      <vt:lpstr>Auftrag der DBU</vt:lpstr>
      <vt:lpstr>DBU-Naturerbe</vt:lpstr>
      <vt:lpstr>PowerPoint-Präsentation</vt:lpstr>
      <vt:lpstr>PowerPoint-Präsentation</vt:lpstr>
      <vt:lpstr>Planetare Leitplanken</vt:lpstr>
      <vt:lpstr>Willkommen bei der Deutschen Bundesstiftung Umwelt</vt:lpstr>
      <vt:lpstr>GSR_Mittelstand_Deloitte_11_05</vt:lpstr>
      <vt:lpstr>900_BaenkerDinlage_11_05</vt:lpstr>
      <vt:lpstr>Berlin 15.12.05</vt:lpstr>
      <vt:lpstr>DBUundZUK</vt:lpstr>
      <vt:lpstr>Begruessung_Fachtagung</vt:lpstr>
      <vt:lpstr>RWE_WAermepumpen_Energie</vt:lpstr>
      <vt:lpstr>Druckindustrie_2009_10_02</vt:lpstr>
      <vt:lpstr>IHK</vt:lpstr>
      <vt:lpstr>ISO_Datentechnik</vt:lpstr>
      <vt:lpstr>Kopieren von ZUK_Energie</vt:lpstr>
      <vt:lpstr>JUGEND FORSCHT ALLG</vt:lpstr>
      <vt:lpstr>ZUK</vt:lpstr>
      <vt:lpstr>DIHK</vt:lpstr>
      <vt:lpstr>Stiftungstag-Erfurt , UWP</vt:lpstr>
      <vt:lpstr>Orchstra-19-02-2013</vt:lpstr>
    </vt:vector>
  </TitlesOfParts>
  <Company>Deutsche Bundesstiftung Umwelt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Grosse Ophoff</dc:creator>
  <cp:lastModifiedBy>Moser, Dr. Peter</cp:lastModifiedBy>
  <cp:revision>1073</cp:revision>
  <cp:lastPrinted>2019-12-05T10:14:28Z</cp:lastPrinted>
  <dcterms:created xsi:type="dcterms:W3CDTF">2005-07-20T11:12:20Z</dcterms:created>
  <dcterms:modified xsi:type="dcterms:W3CDTF">2020-01-27T08:11:31Z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00080040e1010000000001024120</vt:lpwstr>
  </property>
</Properties>
</file>