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70" r:id="rId2"/>
  </p:sldMasterIdLst>
  <p:notesMasterIdLst>
    <p:notesMasterId r:id="rId19"/>
  </p:notesMasterIdLst>
  <p:handoutMasterIdLst>
    <p:handoutMasterId r:id="rId20"/>
  </p:handoutMasterIdLst>
  <p:sldIdLst>
    <p:sldId id="1328" r:id="rId3"/>
    <p:sldId id="1348" r:id="rId4"/>
    <p:sldId id="1154" r:id="rId5"/>
    <p:sldId id="1111" r:id="rId6"/>
    <p:sldId id="1370" r:id="rId7"/>
    <p:sldId id="1371" r:id="rId8"/>
    <p:sldId id="1372" r:id="rId9"/>
    <p:sldId id="1157" r:id="rId10"/>
    <p:sldId id="1153" r:id="rId11"/>
    <p:sldId id="1375" r:id="rId12"/>
    <p:sldId id="1374" r:id="rId13"/>
    <p:sldId id="1379" r:id="rId14"/>
    <p:sldId id="1380" r:id="rId15"/>
    <p:sldId id="1381" r:id="rId16"/>
    <p:sldId id="1382" r:id="rId17"/>
    <p:sldId id="1378" r:id="rId18"/>
  </p:sldIdLst>
  <p:sldSz cx="9144000" cy="6858000" type="screen4x3"/>
  <p:notesSz cx="6669088" cy="9928225"/>
  <p:custShowLst>
    <p:custShow name="GSR_Mittelstand_Deloitte_11_05" id="0">
      <p:sldLst/>
    </p:custShow>
    <p:custShow name="900_BaenkerDinlage_11_05" id="1">
      <p:sldLst/>
    </p:custShow>
    <p:custShow name="Berlin 15.12.05" id="2">
      <p:sldLst/>
    </p:custShow>
    <p:custShow name="DBUundZUK" id="3">
      <p:sldLst/>
    </p:custShow>
    <p:custShow name="Begruessung_Fachtagung" id="4">
      <p:sldLst/>
    </p:custShow>
    <p:custShow name="RWE_WAermepumpen_Energie" id="5">
      <p:sldLst/>
    </p:custShow>
    <p:custShow name="Druckindustrie_2009_10_02" id="6">
      <p:sldLst/>
    </p:custShow>
    <p:custShow name="IHK" id="7">
      <p:sldLst/>
    </p:custShow>
    <p:custShow name="ISO_Datentechnik" id="8">
      <p:sldLst/>
    </p:custShow>
    <p:custShow name="Kopieren von ZUK_Energie" id="9">
      <p:sldLst/>
    </p:custShow>
    <p:custShow name="JUGEND FORSCHT ALLG" id="10">
      <p:sldLst/>
    </p:custShow>
    <p:custShow name="ZUK" id="11">
      <p:sldLst/>
    </p:custShow>
    <p:custShow name="DIHK" id="12">
      <p:sldLst/>
    </p:custShow>
    <p:custShow name="Stiftungstag-Erfurt , UWP" id="13">
      <p:sldLst/>
    </p:custShow>
    <p:custShow name="Orchstra-19-02-2013" id="14">
      <p:sldLst/>
    </p:custShow>
  </p:custShow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2D2C"/>
    <a:srgbClr val="66FF66"/>
    <a:srgbClr val="6699FF"/>
    <a:srgbClr val="3366FF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6448" autoAdjust="0"/>
  </p:normalViewPr>
  <p:slideViewPr>
    <p:cSldViewPr>
      <p:cViewPr varScale="1">
        <p:scale>
          <a:sx n="113" d="100"/>
          <a:sy n="113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12" y="-78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1628" cy="49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400" rIns="96798" bIns="48400" numCol="1" anchor="t" anchorCtr="0" compatLnSpc="1">
            <a:prstTxWarp prst="textNoShape">
              <a:avLst/>
            </a:prstTxWarp>
          </a:bodyPr>
          <a:lstStyle>
            <a:lvl1pPr algn="l" defTabSz="967984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1" y="0"/>
            <a:ext cx="2891627" cy="49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400" rIns="96798" bIns="48400" numCol="1" anchor="t" anchorCtr="0" compatLnSpc="1">
            <a:prstTxWarp prst="textNoShape">
              <a:avLst/>
            </a:prstTxWarp>
          </a:bodyPr>
          <a:lstStyle>
            <a:lvl1pPr defTabSz="967984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892"/>
            <a:ext cx="2891628" cy="49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400" rIns="96798" bIns="48400" numCol="1" anchor="b" anchorCtr="0" compatLnSpc="1">
            <a:prstTxWarp prst="textNoShape">
              <a:avLst/>
            </a:prstTxWarp>
          </a:bodyPr>
          <a:lstStyle>
            <a:lvl1pPr algn="l" defTabSz="967984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1" y="9433892"/>
            <a:ext cx="2891627" cy="49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400" rIns="96798" bIns="48400" numCol="1" anchor="b" anchorCtr="0" compatLnSpc="1">
            <a:prstTxWarp prst="textNoShape">
              <a:avLst/>
            </a:prstTxWarp>
          </a:bodyPr>
          <a:lstStyle>
            <a:lvl1pPr defTabSz="967984">
              <a:defRPr sz="1400"/>
            </a:lvl1pPr>
          </a:lstStyle>
          <a:p>
            <a:pPr>
              <a:defRPr/>
            </a:pPr>
            <a:fld id="{CD78960B-B7A1-4041-9224-CCBB49F7E4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91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1628" cy="49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400" rIns="96798" bIns="48400" numCol="1" anchor="t" anchorCtr="0" compatLnSpc="1">
            <a:prstTxWarp prst="textNoShape">
              <a:avLst/>
            </a:prstTxWarp>
          </a:bodyPr>
          <a:lstStyle>
            <a:lvl1pPr algn="l" defTabSz="967984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1" y="0"/>
            <a:ext cx="2891627" cy="49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400" rIns="96798" bIns="48400" numCol="1" anchor="t" anchorCtr="0" compatLnSpc="1">
            <a:prstTxWarp prst="textNoShape">
              <a:avLst/>
            </a:prstTxWarp>
          </a:bodyPr>
          <a:lstStyle>
            <a:lvl1pPr defTabSz="967984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8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306" y="4715407"/>
            <a:ext cx="4888477" cy="44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400" rIns="96798" bIns="48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892"/>
            <a:ext cx="2891628" cy="49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400" rIns="96798" bIns="48400" numCol="1" anchor="b" anchorCtr="0" compatLnSpc="1">
            <a:prstTxWarp prst="textNoShape">
              <a:avLst/>
            </a:prstTxWarp>
          </a:bodyPr>
          <a:lstStyle>
            <a:lvl1pPr algn="l" defTabSz="967984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1" y="9433892"/>
            <a:ext cx="2891627" cy="49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400" rIns="96798" bIns="48400" numCol="1" anchor="b" anchorCtr="0" compatLnSpc="1">
            <a:prstTxWarp prst="textNoShape">
              <a:avLst/>
            </a:prstTxWarp>
          </a:bodyPr>
          <a:lstStyle>
            <a:lvl1pPr defTabSz="967984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D2AB938E-8D0E-4CC6-9C13-C554DDCEAC2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169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B938E-8D0E-4CC6-9C13-C554DDCEAC2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72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4075" y="355600"/>
            <a:ext cx="4960938" cy="37226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889214" y="4171898"/>
            <a:ext cx="5271167" cy="5756326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cs typeface="+mn-cs"/>
              </a:rPr>
              <a:t>links oben: die Originalmessdaten der </a:t>
            </a:r>
            <a:r>
              <a:rPr lang="de-DE" dirty="0" err="1">
                <a:cs typeface="+mn-cs"/>
              </a:rPr>
              <a:t>Keeling</a:t>
            </a:r>
            <a:r>
              <a:rPr lang="de-DE" dirty="0">
                <a:cs typeface="+mn-cs"/>
              </a:rPr>
              <a:t>-Kurve. </a:t>
            </a:r>
          </a:p>
          <a:p>
            <a:r>
              <a:rPr lang="de-DE" dirty="0">
                <a:cs typeface="+mn-cs"/>
              </a:rPr>
              <a:t>Aktuell sind wir gerade dabei, Wert von 400 ppm zu überschreiten</a:t>
            </a:r>
          </a:p>
          <a:p>
            <a:r>
              <a:rPr lang="de-DE" dirty="0">
                <a:cs typeface="+mn-cs"/>
              </a:rPr>
              <a:t>Kurve unten rechts: Kohlendioxid-Werte für die letzten 800.000 Jahre</a:t>
            </a:r>
          </a:p>
          <a:p>
            <a:endParaRPr lang="de-DE" dirty="0">
              <a:cs typeface="+mn-cs"/>
            </a:endParaRPr>
          </a:p>
          <a:p>
            <a:r>
              <a:rPr lang="de-DE" dirty="0">
                <a:cs typeface="+mn-cs"/>
              </a:rPr>
              <a:t>1988: </a:t>
            </a:r>
            <a:r>
              <a:rPr lang="de-DE" dirty="0" err="1">
                <a:cs typeface="+mn-cs"/>
              </a:rPr>
              <a:t>Intergovernmental</a:t>
            </a:r>
            <a:r>
              <a:rPr lang="de-DE" dirty="0">
                <a:cs typeface="+mn-cs"/>
              </a:rPr>
              <a:t> Panel on </a:t>
            </a:r>
            <a:r>
              <a:rPr lang="de-DE" dirty="0" err="1">
                <a:cs typeface="+mn-cs"/>
              </a:rPr>
              <a:t>Climate</a:t>
            </a:r>
            <a:r>
              <a:rPr lang="de-DE" dirty="0">
                <a:cs typeface="+mn-cs"/>
              </a:rPr>
              <a:t> Change (IPCC)  (im Deutschen oft als Weltklimarat bezeichnet) gegründet</a:t>
            </a:r>
          </a:p>
          <a:p>
            <a:r>
              <a:rPr lang="de-DE" dirty="0">
                <a:cs typeface="+mn-cs"/>
              </a:rPr>
              <a:t>Aufgabe: alle wissenschaftlichen Erkenntnisse zur Klimaforschung zusammenfassen. </a:t>
            </a:r>
          </a:p>
          <a:p>
            <a:r>
              <a:rPr lang="de-DE" dirty="0">
                <a:cs typeface="+mn-cs"/>
              </a:rPr>
              <a:t>Vor Kurzem: erster Teil des 5. Sachstandsberichts zu den wissenschaftlichen Grundlagen des Klimawandels</a:t>
            </a:r>
          </a:p>
          <a:p>
            <a:r>
              <a:rPr lang="de-DE" dirty="0">
                <a:cs typeface="+mn-cs"/>
              </a:rPr>
              <a:t>Dokument mit über 2.000 Seiten, 850 haben Wissenschaftler mitgearbeitet</a:t>
            </a:r>
          </a:p>
          <a:p>
            <a:pPr marL="170106" indent="-170106">
              <a:buFont typeface="Wingdings"/>
              <a:buChar char="à"/>
            </a:pPr>
            <a:r>
              <a:rPr lang="de-DE" dirty="0">
                <a:cs typeface="+mn-cs"/>
              </a:rPr>
              <a:t>Konsensprinzip</a:t>
            </a:r>
          </a:p>
          <a:p>
            <a:pPr marL="170106" indent="-170106">
              <a:buFont typeface="Wingdings"/>
              <a:buChar char="à"/>
            </a:pPr>
            <a:r>
              <a:rPr lang="de-DE" dirty="0">
                <a:cs typeface="+mn-cs"/>
              </a:rPr>
              <a:t>neben Wissenschaftlern müssen auch alle Regierungen dem Bericht zustimmen</a:t>
            </a:r>
          </a:p>
          <a:p>
            <a:r>
              <a:rPr lang="de-DE" dirty="0">
                <a:cs typeface="+mn-cs"/>
              </a:rPr>
              <a:t>zentrale Aussage: </a:t>
            </a:r>
          </a:p>
          <a:p>
            <a:r>
              <a:rPr lang="de-DE" dirty="0">
                <a:cs typeface="+mn-cs"/>
              </a:rPr>
              <a:t>mit weitem Abstand die höchste Kohlendioxid-Konzentration in der Atmosphäre seit über 800.000 Jahren: rund 100 ppm über den höchsten Werten aus diesem Zeitraum</a:t>
            </a:r>
          </a:p>
          <a:p>
            <a:r>
              <a:rPr lang="de-DE" dirty="0">
                <a:cs typeface="+mn-cs"/>
              </a:rPr>
              <a:t>Grafik: senkrechter Strich ganz rechts</a:t>
            </a:r>
          </a:p>
          <a:p>
            <a:r>
              <a:rPr lang="de-DE" dirty="0">
                <a:cs typeface="+mn-cs"/>
              </a:rPr>
              <a:t>vermutlich höchster Wert seit rund 15-20 Millionen Jahren.</a:t>
            </a:r>
          </a:p>
          <a:p>
            <a:r>
              <a:rPr lang="de-DE" dirty="0">
                <a:cs typeface="+mn-cs"/>
              </a:rPr>
              <a:t>Zum Vergleich: Unsere Gattung Homo sapiens ist auf der Erde seit rund 200.000 Jahren nachgewiesen. </a:t>
            </a:r>
          </a:p>
          <a:p>
            <a:r>
              <a:rPr lang="de-DE" dirty="0">
                <a:cs typeface="+mn-cs"/>
              </a:rPr>
              <a:t>Die Geschwindigkeit des Konzentrationsanstiegs ist die schnellste der letzten 22.000 Jahre. </a:t>
            </a:r>
          </a:p>
          <a:p>
            <a:r>
              <a:rPr lang="de-DE" dirty="0">
                <a:cs typeface="+mn-cs"/>
              </a:rPr>
              <a:t>Prognosen: Weltklimarat rechnet mit verschiedenen Szenarien. In der nächsten Grafik sind drei dieser Szenarien dargestellt.</a:t>
            </a:r>
            <a:r>
              <a:rPr lang="de-DE" dirty="0">
                <a:effectLst/>
              </a:rPr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9EE7-E7AB-472F-9953-F109F0E573F0}" type="slidenum">
              <a:rPr lang="de-DE" altLang="de-DE" smtClean="0">
                <a:solidFill>
                  <a:prstClr val="black"/>
                </a:solidFill>
              </a:rPr>
              <a:pPr/>
              <a:t>2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5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008" y="3525011"/>
            <a:ext cx="7772400" cy="1362075"/>
          </a:xfrm>
        </p:spPr>
        <p:txBody>
          <a:bodyPr anchor="b"/>
          <a:lstStyle>
            <a:lvl1pPr algn="l">
              <a:defRPr sz="32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2008" y="4869161"/>
            <a:ext cx="7772400" cy="78587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390097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3400" y="381000"/>
            <a:ext cx="8229600" cy="5410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7825155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2954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3400" y="1752600"/>
            <a:ext cx="8229600" cy="4038600"/>
          </a:xfr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8342745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008" y="3525011"/>
            <a:ext cx="7772400" cy="1362075"/>
          </a:xfrm>
        </p:spPr>
        <p:txBody>
          <a:bodyPr anchor="b"/>
          <a:lstStyle>
            <a:lvl1pPr algn="l">
              <a:defRPr sz="32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2008" y="4869161"/>
            <a:ext cx="7772400" cy="78587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92480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8627"/>
            <a:ext cx="6624736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52600"/>
            <a:ext cx="8229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9796340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394" y="68627"/>
            <a:ext cx="6625886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394" y="1752600"/>
            <a:ext cx="4038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952056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789665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2656091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394" y="68627"/>
            <a:ext cx="6625886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394" y="1752600"/>
            <a:ext cx="4038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419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8312454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846" y="68627"/>
            <a:ext cx="6558880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2560544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785" y="68627"/>
            <a:ext cx="6702896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5785" y="1796819"/>
            <a:ext cx="8287072" cy="3360373"/>
          </a:xfrm>
        </p:spPr>
        <p:txBody>
          <a:bodyPr/>
          <a:lstStyle>
            <a:lvl1pPr>
              <a:defRPr sz="1800"/>
            </a:lvl1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1937" y="5253203"/>
            <a:ext cx="8223448" cy="730019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573821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5" y="452670"/>
            <a:ext cx="6635079" cy="563663"/>
          </a:xfrm>
        </p:spPr>
        <p:txBody>
          <a:bodyPr anchor="b"/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20755"/>
            <a:ext cx="8280920" cy="4896544"/>
          </a:xfr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913613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8627"/>
            <a:ext cx="6624736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52600"/>
            <a:ext cx="8229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139127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87188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2954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3400" y="1752600"/>
            <a:ext cx="8229600" cy="40386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888473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394" y="68627"/>
            <a:ext cx="6625886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394" y="1752600"/>
            <a:ext cx="4038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952056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570512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70064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394" y="68627"/>
            <a:ext cx="6625886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394" y="1752600"/>
            <a:ext cx="4038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419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64603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846" y="68627"/>
            <a:ext cx="6558880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68168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785" y="68627"/>
            <a:ext cx="6702896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5785" y="1796819"/>
            <a:ext cx="8287072" cy="336037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/>
              <a:t>ClipArt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1937" y="5253203"/>
            <a:ext cx="8223448" cy="730019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4776812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9614418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91526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8627"/>
            <a:ext cx="662473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, um Master-</a:t>
            </a:r>
            <a:r>
              <a:rPr lang="en-US" dirty="0" err="1"/>
              <a:t>Titelformat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r>
              <a:rPr lang="en-US" dirty="0"/>
              <a:t>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752600"/>
            <a:ext cx="8229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, um Master-</a:t>
            </a:r>
            <a:r>
              <a:rPr lang="en-US" dirty="0" err="1"/>
              <a:t>Textformat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029" name="Rectangle 16"/>
          <p:cNvSpPr>
            <a:spLocks noChangeArrowheads="1"/>
          </p:cNvSpPr>
          <p:nvPr/>
        </p:nvSpPr>
        <p:spPr bwMode="auto">
          <a:xfrm>
            <a:off x="0" y="6629401"/>
            <a:ext cx="1347788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/>
            <a:fld id="{C55A7C84-027B-481A-B0FA-85074843647F}" type="slidenum">
              <a:rPr lang="de-DE" sz="800">
                <a:latin typeface="Arial" pitchFamily="34" charset="0"/>
              </a:rPr>
              <a:pPr algn="l" defTabSz="762000"/>
              <a:t>‹Nr.›</a:t>
            </a:fld>
            <a:endParaRPr lang="de-DE" sz="800">
              <a:latin typeface="Arial" pitchFamily="34" charset="0"/>
            </a:endParaRPr>
          </a:p>
        </p:txBody>
      </p:sp>
      <p:pic>
        <p:nvPicPr>
          <p:cNvPr id="7" name="Bild 6" descr="Deutsche-Bundesstiftung-Umwelt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7109"/>
            <a:ext cx="3635896" cy="486547"/>
          </a:xfrm>
          <a:prstGeom prst="rect">
            <a:avLst/>
          </a:prstGeom>
        </p:spPr>
      </p:pic>
      <p:pic>
        <p:nvPicPr>
          <p:cNvPr id="8" name="Bild 7" descr="dbu_logo_rgb_300dpi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5" y="219006"/>
            <a:ext cx="1083055" cy="6058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8" r:id="rId3"/>
    <p:sldLayoutId id="2147483745" r:id="rId4"/>
    <p:sldLayoutId id="2147483769" r:id="rId5"/>
    <p:sldLayoutId id="2147483750" r:id="rId6"/>
    <p:sldLayoutId id="2147483758" r:id="rId7"/>
    <p:sldLayoutId id="2147483752" r:id="rId8"/>
    <p:sldLayoutId id="2147483751" r:id="rId9"/>
    <p:sldLayoutId id="2147483765" r:id="rId10"/>
    <p:sldLayoutId id="2147483768" r:id="rId11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/>
          <a:ea typeface="+mj-ea"/>
          <a:cs typeface="Verdan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800" b="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600" b="0">
          <a:solidFill>
            <a:schemeClr val="tx1"/>
          </a:solidFill>
          <a:latin typeface="Verdana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400" b="0">
          <a:solidFill>
            <a:schemeClr val="tx1"/>
          </a:solidFill>
          <a:latin typeface="Verdana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 b="0">
          <a:solidFill>
            <a:schemeClr val="tx1"/>
          </a:solidFill>
          <a:latin typeface="Verdana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100" b="0">
          <a:solidFill>
            <a:schemeClr val="tx1"/>
          </a:solidFill>
          <a:latin typeface="Verdana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8627"/>
            <a:ext cx="662473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, um Master-</a:t>
            </a:r>
            <a:r>
              <a:rPr lang="en-US" dirty="0" err="1"/>
              <a:t>Titelformat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r>
              <a:rPr lang="en-US" dirty="0"/>
              <a:t>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752600"/>
            <a:ext cx="8229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, um Master-</a:t>
            </a:r>
            <a:r>
              <a:rPr lang="en-US" dirty="0" err="1"/>
              <a:t>Textformat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029" name="Rectangle 16"/>
          <p:cNvSpPr>
            <a:spLocks noChangeArrowheads="1"/>
          </p:cNvSpPr>
          <p:nvPr userDrawn="1"/>
        </p:nvSpPr>
        <p:spPr bwMode="auto">
          <a:xfrm>
            <a:off x="0" y="6629401"/>
            <a:ext cx="1347788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/>
            <a:fld id="{C55A7C84-027B-481A-B0FA-85074843647F}" type="slidenum">
              <a:rPr lang="de-DE" sz="800">
                <a:solidFill>
                  <a:srgbClr val="000000"/>
                </a:solidFill>
                <a:latin typeface="Arial" pitchFamily="34" charset="0"/>
              </a:rPr>
              <a:pPr algn="l" defTabSz="762000"/>
              <a:t>‹Nr.›</a:t>
            </a:fld>
            <a:endParaRPr lang="de-DE" sz="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" name="Bild 1" descr="Deutsche-Bundesstiftung-Umwelt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2232"/>
            <a:ext cx="3131840" cy="558793"/>
          </a:xfrm>
          <a:prstGeom prst="rect">
            <a:avLst/>
          </a:prstGeom>
        </p:spPr>
      </p:pic>
      <p:pic>
        <p:nvPicPr>
          <p:cNvPr id="3" name="Bild 2" descr="dbu_logo_rgb_300dpi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292008"/>
            <a:ext cx="1515103" cy="8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/>
          <a:ea typeface="+mj-ea"/>
          <a:cs typeface="Verdan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800" b="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600" b="0">
          <a:solidFill>
            <a:schemeClr val="tx1"/>
          </a:solidFill>
          <a:latin typeface="Verdana"/>
          <a:cs typeface="Verdan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400" b="0">
          <a:solidFill>
            <a:schemeClr val="tx1"/>
          </a:solidFill>
          <a:latin typeface="Verdana"/>
          <a:cs typeface="Verdan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200" b="0">
          <a:solidFill>
            <a:schemeClr val="tx1"/>
          </a:solidFill>
          <a:latin typeface="Verdana"/>
          <a:cs typeface="Verdan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100" b="0">
          <a:solidFill>
            <a:schemeClr val="tx1"/>
          </a:solidFill>
          <a:latin typeface="Verdana"/>
          <a:cs typeface="Verdan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892cESQYrFw?t=2934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1564_Energie_Seminar_Sonne_n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163" y="1300163"/>
            <a:ext cx="28908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528" y="3521076"/>
            <a:ext cx="882047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de-DE" altLang="de-DE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 Kommune im Klimanotstand – Was nun? Anlass, Zielsetzungen, Umsetzungen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de-DE" altLang="de-DE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Paris-Beschluss: Wie gelingt die Umsetzung?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Dr. Markus Große Ophoff</a:t>
            </a:r>
            <a:endParaRPr lang="de-DE" altLang="de-DE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4" name="Picture 4" descr="bitte schneiden nur obere Häfte   Solarkollektoren_Solv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0163"/>
            <a:ext cx="287020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b-22663-umweltse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400" y="1300163"/>
            <a:ext cx="2408238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69888" y="411163"/>
            <a:ext cx="85185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DE" altLang="de-DE" sz="3200" b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Deutsche Bundesstiftung Umwelt</a:t>
            </a:r>
          </a:p>
        </p:txBody>
      </p:sp>
      <p:pic>
        <p:nvPicPr>
          <p:cNvPr id="15367" name="Picture 9" descr="https://www.dbu.de/inc/phpThumb/phpThumb.php?src=/media/081115023042q4m8.jpg&amp;w=7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1" y="1298576"/>
            <a:ext cx="2808287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86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Treibhausgasemissionen nach Sektoren 1990 bis 2019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8105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03848" y="6415819"/>
            <a:ext cx="47644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Quelle: AGORA, Umweltbundesamt (2019a), eigene Berechnungen,</a:t>
            </a:r>
            <a:b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*vorläufige Angaben, **eigene Schätzung</a:t>
            </a:r>
          </a:p>
        </p:txBody>
      </p:sp>
    </p:spTree>
    <p:extLst>
      <p:ext uri="{BB962C8B-B14F-4D97-AF65-F5344CB8AC3E}">
        <p14:creationId xmlns:p14="http://schemas.microsoft.com/office/powerpoint/2010/main" val="4259254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Stromproduktion aus Erneuerbaren Energien 1990 bis 2019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3" t="1166" b="12091"/>
          <a:stretch/>
        </p:blipFill>
        <p:spPr bwMode="auto">
          <a:xfrm>
            <a:off x="539552" y="1484784"/>
            <a:ext cx="812367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131840" y="6596390"/>
            <a:ext cx="4777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Quelle: AGORA, AG Energiebilanzen (2019) *vorläufige Angaben</a:t>
            </a:r>
          </a:p>
        </p:txBody>
      </p:sp>
    </p:spTree>
    <p:extLst>
      <p:ext uri="{BB962C8B-B14F-4D97-AF65-F5344CB8AC3E}">
        <p14:creationId xmlns:p14="http://schemas.microsoft.com/office/powerpoint/2010/main" val="1676482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295CC0E-72AA-4584-A107-F3563B8B6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8627"/>
            <a:ext cx="6840760" cy="1295400"/>
          </a:xfrm>
        </p:spPr>
        <p:txBody>
          <a:bodyPr/>
          <a:lstStyle/>
          <a:p>
            <a:r>
              <a:rPr lang="de-DE" dirty="0"/>
              <a:t>„Anstrengungen für kommunale Klimapolitik verstärken“ Osnabrück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733B496-B98F-41AC-AC38-BBBC1A26F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038600"/>
          </a:xfrm>
        </p:spPr>
        <p:txBody>
          <a:bodyPr/>
          <a:lstStyle/>
          <a:p>
            <a:r>
              <a:rPr lang="de-DE" dirty="0"/>
              <a:t>Grundlage der Entscheidung:</a:t>
            </a:r>
          </a:p>
          <a:p>
            <a:pPr lvl="1"/>
            <a:r>
              <a:rPr lang="de-DE" dirty="0"/>
              <a:t>Ergebnisse des Beirats Masterplan 100% Klimaschutz </a:t>
            </a:r>
          </a:p>
          <a:p>
            <a:pPr lvl="1"/>
            <a:r>
              <a:rPr lang="de-DE" dirty="0"/>
              <a:t>mit einstimmigen Entscheidungen </a:t>
            </a:r>
          </a:p>
          <a:p>
            <a:pPr lvl="1"/>
            <a:r>
              <a:rPr lang="de-DE" dirty="0"/>
              <a:t>unter Einbeziehung aller gesellschaftlicher Gruppen</a:t>
            </a:r>
          </a:p>
          <a:p>
            <a:endParaRPr lang="de-DE" dirty="0"/>
          </a:p>
          <a:p>
            <a:r>
              <a:rPr lang="de-DE" dirty="0"/>
              <a:t>Gemeinsamer Antrag </a:t>
            </a:r>
          </a:p>
          <a:p>
            <a:pPr lvl="1"/>
            <a:r>
              <a:rPr lang="de-DE" dirty="0"/>
              <a:t>CDU, </a:t>
            </a:r>
          </a:p>
          <a:p>
            <a:pPr lvl="1"/>
            <a:r>
              <a:rPr lang="de-DE" dirty="0"/>
              <a:t>SPD, </a:t>
            </a:r>
          </a:p>
          <a:p>
            <a:pPr lvl="1"/>
            <a:r>
              <a:rPr lang="de-DE" dirty="0"/>
              <a:t>Bündnis 90/Die Grünen, </a:t>
            </a:r>
          </a:p>
          <a:p>
            <a:pPr lvl="1"/>
            <a:r>
              <a:rPr lang="de-DE" dirty="0"/>
              <a:t>Die Linke</a:t>
            </a:r>
          </a:p>
          <a:p>
            <a:endParaRPr lang="de-DE" dirty="0"/>
          </a:p>
          <a:p>
            <a:r>
              <a:rPr lang="de-DE" dirty="0"/>
              <a:t>Einstimmiger Beschluss (eine Enthaltung)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931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974D66F-C4E6-48BB-BCBB-9AE9C8EC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„Anstrengungen für kommunale Klimapolitik verstärken“ Osnabrück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A2680A8-B08E-4EC6-A7C3-4506B29F0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Auswirkungen auf das Klima bei allen Entscheidungen </a:t>
            </a:r>
            <a:r>
              <a:rPr lang="de-DE" dirty="0">
                <a:solidFill>
                  <a:srgbClr val="00B050"/>
                </a:solidFill>
                <a:sym typeface="Webdings" panose="05030102010509060703" pitchFamily="18" charset="2"/>
              </a:rPr>
              <a:t>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/>
              <a:t>Jährlicher Bericht </a:t>
            </a:r>
            <a:r>
              <a:rPr lang="de-DE" dirty="0">
                <a:solidFill>
                  <a:srgbClr val="00B050"/>
                </a:solidFill>
                <a:sym typeface="Webdings" panose="05030102010509060703" pitchFamily="18" charset="2"/>
              </a:rPr>
              <a:t></a:t>
            </a:r>
            <a:endParaRPr lang="de-DE" dirty="0"/>
          </a:p>
          <a:p>
            <a:r>
              <a:rPr lang="de-DE" dirty="0"/>
              <a:t>Ambitionierte Klimaschutzziele für städtischen Beteiligungen  </a:t>
            </a:r>
          </a:p>
          <a:p>
            <a:r>
              <a:rPr lang="de-DE" dirty="0"/>
              <a:t>Stadtwerke: Strategie zum verbindlichen Ausstieg aus fossilen Energieträgern </a:t>
            </a:r>
          </a:p>
          <a:p>
            <a:r>
              <a:rPr lang="de-DE" dirty="0"/>
              <a:t>Klimaziele für das Jahr 2050 (und 2025, 2030, 2040) anpassen</a:t>
            </a:r>
          </a:p>
          <a:p>
            <a:r>
              <a:rPr lang="de-DE" dirty="0"/>
              <a:t>Jüngere Generation in die Beirats-Arbeit einbinden </a:t>
            </a:r>
            <a:r>
              <a:rPr lang="de-DE" dirty="0">
                <a:solidFill>
                  <a:srgbClr val="00B050"/>
                </a:solidFill>
                <a:sym typeface="Webdings" panose="05030102010509060703" pitchFamily="18" charset="2"/>
              </a:rPr>
              <a:t></a:t>
            </a:r>
            <a:endParaRPr lang="de-DE" dirty="0"/>
          </a:p>
          <a:p>
            <a:r>
              <a:rPr lang="de-DE" dirty="0"/>
              <a:t>Quartiersberatung zur Energieeffizienz und Sanierung </a:t>
            </a:r>
            <a:r>
              <a:rPr lang="de-DE" dirty="0">
                <a:solidFill>
                  <a:srgbClr val="00B050"/>
                </a:solidFill>
                <a:sym typeface="Webdings" panose="05030102010509060703" pitchFamily="18" charset="2"/>
              </a:rPr>
              <a:t></a:t>
            </a:r>
            <a:endParaRPr lang="de-DE" dirty="0"/>
          </a:p>
          <a:p>
            <a:r>
              <a:rPr lang="de-DE" dirty="0"/>
              <a:t>Einspar- und Sanierungsstrategie kommunalen Gebäude</a:t>
            </a:r>
          </a:p>
          <a:p>
            <a:r>
              <a:rPr lang="de-DE" dirty="0"/>
              <a:t>Ausweitung und bessere Vertaktung, Beschleunigung ÖPNV </a:t>
            </a:r>
            <a:r>
              <a:rPr lang="de-DE" dirty="0">
                <a:solidFill>
                  <a:srgbClr val="00B050"/>
                </a:solidFill>
                <a:sym typeface="Webdings" panose="05030102010509060703" pitchFamily="18" charset="2"/>
              </a:rPr>
              <a:t></a:t>
            </a:r>
            <a:endParaRPr lang="de-DE" dirty="0"/>
          </a:p>
          <a:p>
            <a:r>
              <a:rPr lang="de-DE" dirty="0"/>
              <a:t>kostenfreier Schülerverkehrs "Niedersachsen-Schülertickets"</a:t>
            </a:r>
          </a:p>
          <a:p>
            <a:r>
              <a:rPr lang="de-DE" dirty="0"/>
              <a:t>Mobilitätsmanagement für Stadt und Beteiligungen.</a:t>
            </a:r>
          </a:p>
          <a:p>
            <a:r>
              <a:rPr lang="de-DE" dirty="0"/>
              <a:t>Unterstützung gesellschaftlicher Initiativen (Strom-Spar-Check)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6439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B638912-0D5A-4AD7-B2EC-8FA7876E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Schluss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AA4C39B-4B3F-4013-8EF1-9CF31086C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„Die große Transformation in Zeiten des Unbehagen“ Bundespräsident a. D. Prof. Dr. Horst Köhler</a:t>
            </a:r>
          </a:p>
          <a:p>
            <a:pPr marL="0" indent="0">
              <a:buNone/>
            </a:pP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77100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B638912-0D5A-4AD7-B2EC-8FA7876E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Schluss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AA4C39B-4B3F-4013-8EF1-9CF31086C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52600"/>
            <a:ext cx="8229600" cy="434069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„Die große Transformation in Zeiten des Unbehagen“ Bundespräsident a. D. Prof. Dr. Horst Köhler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800" b="1" dirty="0"/>
              <a:t>„Lasst uns eine Geschichte der Hoffnung erzählen!“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1400" b="1" dirty="0">
                <a:hlinkClick r:id="rId2"/>
              </a:rPr>
              <a:t>https://youtu.be/892cESQYrFw?t=2934</a:t>
            </a:r>
            <a:r>
              <a:rPr lang="de-DE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739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Dank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37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260648"/>
            <a:ext cx="8784976" cy="1296144"/>
          </a:xfrm>
        </p:spPr>
        <p:txBody>
          <a:bodyPr/>
          <a:lstStyle/>
          <a:p>
            <a:r>
              <a:rPr lang="de-DE" dirty="0" err="1"/>
              <a:t>Keeling</a:t>
            </a:r>
            <a:r>
              <a:rPr lang="de-DE" dirty="0"/>
              <a:t>-Kurve: CO</a:t>
            </a:r>
            <a:r>
              <a:rPr lang="de-DE" baseline="-25000" dirty="0"/>
              <a:t>2</a:t>
            </a:r>
            <a:r>
              <a:rPr lang="de-DE" dirty="0"/>
              <a:t> in der Atmosphäre</a:t>
            </a:r>
          </a:p>
        </p:txBody>
      </p:sp>
      <p:pic>
        <p:nvPicPr>
          <p:cNvPr id="25088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166" y="3140969"/>
            <a:ext cx="4709354" cy="3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30" y="1853825"/>
            <a:ext cx="4544095" cy="435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717167" y="2468894"/>
            <a:ext cx="392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de-DE" sz="1600" b="1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e-DE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Gehalt der letzten 800.000 Jahre, aktuell 406 ppm </a:t>
            </a:r>
          </a:p>
        </p:txBody>
      </p:sp>
    </p:spTree>
    <p:extLst>
      <p:ext uri="{BB962C8B-B14F-4D97-AF65-F5344CB8AC3E}">
        <p14:creationId xmlns:p14="http://schemas.microsoft.com/office/powerpoint/2010/main" val="6286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-1"/>
            <a:ext cx="9252520" cy="688823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33400"/>
            <a:ext cx="1408402" cy="1023392"/>
          </a:xfrm>
        </p:spPr>
        <p:txBody>
          <a:bodyPr>
            <a:normAutofit/>
          </a:bodyPr>
          <a:lstStyle/>
          <a:p>
            <a:r>
              <a:rPr lang="de-DE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Erderwärmung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FD017AA-C667-4B15-A7D6-990B36AE5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345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Globale Temperatur 1880 -2019</a:t>
            </a:r>
            <a:br>
              <a:rPr lang="de-DE" dirty="0"/>
            </a:br>
            <a:r>
              <a:rPr lang="de-DE" sz="1400" dirty="0"/>
              <a:t>Referenzzeitraum 1961 - 1990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C6F8E0B2-68C0-45EB-96CB-52D0898990E3}"/>
              </a:ext>
            </a:extLst>
          </p:cNvPr>
          <p:cNvSpPr txBox="1"/>
          <p:nvPr/>
        </p:nvSpPr>
        <p:spPr>
          <a:xfrm>
            <a:off x="3263532" y="6381328"/>
            <a:ext cx="2616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Quelle: Deutscher Wetterdienst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0D1F8EA1-E2E0-4006-AC4C-B62577FCF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8760"/>
            <a:ext cx="9144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23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8B4352A-E7C8-48C1-8088-2449AB2F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Grund für das 2°C Ziel (besser 1,5°C): Kippelemente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F35F4CE8-86C8-4AE6-B539-CF1CF066A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268760"/>
            <a:ext cx="8145906" cy="502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08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Arktisches Meereis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45" y="1718809"/>
            <a:ext cx="6972514" cy="40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3699360" y="6396335"/>
            <a:ext cx="260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http://svs.gsfc.nasa.gov/3998 </a:t>
            </a:r>
          </a:p>
        </p:txBody>
      </p:sp>
    </p:spTree>
    <p:extLst>
      <p:ext uri="{BB962C8B-B14F-4D97-AF65-F5344CB8AC3E}">
        <p14:creationId xmlns:p14="http://schemas.microsoft.com/office/powerpoint/2010/main" val="1467316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Permafrostboden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131840" y="6453336"/>
            <a:ext cx="2074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Foto: UHH/CEN/</a:t>
            </a:r>
            <a:r>
              <a:rPr lang="de-DE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I.Preuss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xmlns="" id="{86FC8CB4-2656-46F6-A2FC-16730FAEE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64026"/>
            <a:ext cx="6305692" cy="47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63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Amazonas Regenwald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45" y="1223755"/>
            <a:ext cx="6300700" cy="50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604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45" y="863715"/>
            <a:ext cx="604267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Kernergebnisse der Klimapfade für Deutschland des BDI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1560" y="5364215"/>
            <a:ext cx="7380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80% Minderung: schwarze Null</a:t>
            </a:r>
          </a:p>
          <a:p>
            <a:pPr algn="l"/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95% nur bei internationaler Kooperation</a:t>
            </a:r>
          </a:p>
        </p:txBody>
      </p:sp>
    </p:spTree>
    <p:extLst>
      <p:ext uri="{BB962C8B-B14F-4D97-AF65-F5344CB8AC3E}">
        <p14:creationId xmlns:p14="http://schemas.microsoft.com/office/powerpoint/2010/main" val="22187506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trag17Jun14_alternativ_deutsch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Vortrag17Jun14_alternativ_deutsch</Template>
  <TotalTime>0</TotalTime>
  <Words>279</Words>
  <Application>Microsoft Office PowerPoint</Application>
  <PresentationFormat>Bildschirmpräsentation (4:3)</PresentationFormat>
  <Paragraphs>83</Paragraphs>
  <Slides>16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  <vt:variant>
        <vt:lpstr>Zielgruppenorientierte Präsentationen</vt:lpstr>
      </vt:variant>
      <vt:variant>
        <vt:i4>15</vt:i4>
      </vt:variant>
    </vt:vector>
  </HeadingPairs>
  <TitlesOfParts>
    <vt:vector size="33" baseType="lpstr">
      <vt:lpstr>Vortrag17Jun14_alternativ_deutsch</vt:lpstr>
      <vt:lpstr>Leere Präsentation</vt:lpstr>
      <vt:lpstr>PowerPoint-Präsentation</vt:lpstr>
      <vt:lpstr>Keeling-Kurve: CO2 in der Atmosphäre</vt:lpstr>
      <vt:lpstr>Erderwärmung</vt:lpstr>
      <vt:lpstr>Globale Temperatur 1880 -2019 Referenzzeitraum 1961 - 1990</vt:lpstr>
      <vt:lpstr>Der Grund für das 2°C Ziel (besser 1,5°C): Kippelemente</vt:lpstr>
      <vt:lpstr>Arktisches Meereis</vt:lpstr>
      <vt:lpstr>Permafrostboden</vt:lpstr>
      <vt:lpstr>Amazonas Regenwald</vt:lpstr>
      <vt:lpstr>Kernergebnisse der Klimapfade für Deutschland des BDI</vt:lpstr>
      <vt:lpstr>Treibhausgasemissionen nach Sektoren 1990 bis 2019</vt:lpstr>
      <vt:lpstr>Stromproduktion aus Erneuerbaren Energien 1990 bis 2019</vt:lpstr>
      <vt:lpstr>„Anstrengungen für kommunale Klimapolitik verstärken“ Osnabrück</vt:lpstr>
      <vt:lpstr>„Anstrengungen für kommunale Klimapolitik verstärken“ Osnabrück</vt:lpstr>
      <vt:lpstr>Zum Schluss</vt:lpstr>
      <vt:lpstr>Zum Schluss</vt:lpstr>
      <vt:lpstr>Vielen Dank</vt:lpstr>
      <vt:lpstr>GSR_Mittelstand_Deloitte_11_05</vt:lpstr>
      <vt:lpstr>900_BaenkerDinlage_11_05</vt:lpstr>
      <vt:lpstr>Berlin 15.12.05</vt:lpstr>
      <vt:lpstr>DBUundZUK</vt:lpstr>
      <vt:lpstr>Begruessung_Fachtagung</vt:lpstr>
      <vt:lpstr>RWE_WAermepumpen_Energie</vt:lpstr>
      <vt:lpstr>Druckindustrie_2009_10_02</vt:lpstr>
      <vt:lpstr>IHK</vt:lpstr>
      <vt:lpstr>ISO_Datentechnik</vt:lpstr>
      <vt:lpstr>Kopieren von ZUK_Energie</vt:lpstr>
      <vt:lpstr>JUGEND FORSCHT ALLG</vt:lpstr>
      <vt:lpstr>ZUK</vt:lpstr>
      <vt:lpstr>DIHK</vt:lpstr>
      <vt:lpstr>Stiftungstag-Erfurt , UWP</vt:lpstr>
      <vt:lpstr>Orchstra-19-02-2013</vt:lpstr>
    </vt:vector>
  </TitlesOfParts>
  <Company>Deutsche Bundesstiftung Umwelt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Förderarbeit der DBU</dc:title>
  <dc:creator>Berding, Dr. Volker</dc:creator>
  <cp:lastModifiedBy>Moser, Dr. Peter</cp:lastModifiedBy>
  <cp:revision>257</cp:revision>
  <cp:lastPrinted>2016-03-09T15:51:19Z</cp:lastPrinted>
  <dcterms:created xsi:type="dcterms:W3CDTF">2014-07-10T07:53:11Z</dcterms:created>
  <dcterms:modified xsi:type="dcterms:W3CDTF">2020-01-29T06:38:50Z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00080040e1010000000001024120</vt:lpwstr>
  </property>
</Properties>
</file>