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sldIdLst>
    <p:sldId id="380" r:id="rId2"/>
    <p:sldId id="343" r:id="rId3"/>
    <p:sldId id="340" r:id="rId4"/>
    <p:sldId id="412" r:id="rId5"/>
    <p:sldId id="413" r:id="rId6"/>
    <p:sldId id="414" r:id="rId7"/>
    <p:sldId id="415" r:id="rId8"/>
    <p:sldId id="417" r:id="rId9"/>
    <p:sldId id="418" r:id="rId10"/>
    <p:sldId id="341" r:id="rId11"/>
  </p:sldIdLst>
  <p:sldSz cx="9144000" cy="5143500" type="screen16x9"/>
  <p:notesSz cx="7099300"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lise Steyaert" initials="" lastIdx="3" clrIdx="0"/>
  <p:cmAuthor id="1" name="jklein" initials="jk"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A4DF"/>
    <a:srgbClr val="FFCCCC"/>
    <a:srgbClr val="FF5050"/>
    <a:srgbClr val="FF3300"/>
    <a:srgbClr val="92C71F"/>
    <a:srgbClr val="95C11F"/>
    <a:srgbClr val="595959"/>
    <a:srgbClr val="77933C"/>
    <a:srgbClr val="1D71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10" autoAdjust="0"/>
    <p:restoredTop sz="87886" autoAdjust="0"/>
  </p:normalViewPr>
  <p:slideViewPr>
    <p:cSldViewPr>
      <p:cViewPr>
        <p:scale>
          <a:sx n="145" d="100"/>
          <a:sy n="145" d="100"/>
        </p:scale>
        <p:origin x="-654" y="-72"/>
      </p:cViewPr>
      <p:guideLst>
        <p:guide orient="horz" pos="259"/>
        <p:guide pos="34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2436" y="-8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de-DE"/>
          </a:p>
        </p:txBody>
      </p:sp>
      <p:sp>
        <p:nvSpPr>
          <p:cNvPr id="3" name="Datumsplatzhalt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B5DC1304-01A3-470F-AC42-F0A35C88FF67}" type="datetimeFigureOut">
              <a:rPr lang="de-DE" smtClean="0"/>
              <a:t>27.01.2020</a:t>
            </a:fld>
            <a:endParaRPr lang="de-DE"/>
          </a:p>
        </p:txBody>
      </p:sp>
      <p:sp>
        <p:nvSpPr>
          <p:cNvPr id="4" name="Folienbildplatzhalter 3"/>
          <p:cNvSpPr>
            <a:spLocks noGrp="1" noRot="1" noChangeAspect="1"/>
          </p:cNvSpPr>
          <p:nvPr>
            <p:ph type="sldImg" idx="2"/>
          </p:nvPr>
        </p:nvSpPr>
        <p:spPr>
          <a:xfrm>
            <a:off x="139700" y="768350"/>
            <a:ext cx="6819900" cy="3836988"/>
          </a:xfrm>
          <a:prstGeom prst="rect">
            <a:avLst/>
          </a:prstGeom>
          <a:noFill/>
          <a:ln w="12700">
            <a:solidFill>
              <a:prstClr val="black"/>
            </a:solidFill>
          </a:ln>
        </p:spPr>
        <p:txBody>
          <a:bodyPr vert="horz" lIns="99048" tIns="49524" rIns="99048" bIns="49524" rtlCol="0" anchor="ctr"/>
          <a:lstStyle/>
          <a:p>
            <a:endParaRPr lang="de-DE"/>
          </a:p>
        </p:txBody>
      </p:sp>
      <p:sp>
        <p:nvSpPr>
          <p:cNvPr id="5" name="Notizenplatzhalt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de-DE"/>
          </a:p>
        </p:txBody>
      </p:sp>
      <p:sp>
        <p:nvSpPr>
          <p:cNvPr id="7" name="Foliennummernplatzhalt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B325A923-95D1-4040-9FEE-38E760E43C8C}" type="slidenum">
              <a:rPr lang="de-DE" smtClean="0"/>
              <a:t>‹Nr.›</a:t>
            </a:fld>
            <a:endParaRPr lang="de-DE"/>
          </a:p>
        </p:txBody>
      </p:sp>
    </p:spTree>
    <p:extLst>
      <p:ext uri="{BB962C8B-B14F-4D97-AF65-F5344CB8AC3E}">
        <p14:creationId xmlns:p14="http://schemas.microsoft.com/office/powerpoint/2010/main" val="559528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Europäische Kommunen in Partnerschaft mit indigenen Völkern</a:t>
            </a:r>
          </a:p>
          <a:p>
            <a:endParaRPr lang="de-DE" dirty="0" smtClean="0"/>
          </a:p>
          <a:p>
            <a:r>
              <a:rPr lang="de-DE" dirty="0" smtClean="0"/>
              <a:t>Für lokale Antworten auf den globalen Klimawandel</a:t>
            </a:r>
          </a:p>
          <a:p>
            <a:endParaRPr lang="de-DE" dirty="0" smtClean="0"/>
          </a:p>
          <a:p>
            <a:r>
              <a:rPr lang="de-DE" dirty="0" smtClean="0"/>
              <a:t>Wir arbeiten gemeinsam aktiv daran den Klimawandel zu bekämpfen.</a:t>
            </a:r>
          </a:p>
          <a:p>
            <a:endParaRPr lang="de-DE" dirty="0" smtClean="0"/>
          </a:p>
          <a:p>
            <a:pPr defTabSz="990478">
              <a:defRPr/>
            </a:pPr>
            <a:r>
              <a:rPr lang="de-DE" sz="1300" dirty="0"/>
              <a:t>Neben der eigenen Verantwortung ihren Teil zu übernehmen, erkennen die Mitglieder im Klima-Bündnis aber auch ihre internationale Verantwortung an. Diese konkretisiert sich über die Zusammenarbeit in </a:t>
            </a:r>
            <a:r>
              <a:rPr lang="de-DE" sz="1300" dirty="0" err="1"/>
              <a:t>Amazonien</a:t>
            </a:r>
            <a:r>
              <a:rPr lang="de-DE" sz="1300" dirty="0"/>
              <a:t>. Auch hier werden die indigenen Völker als wichtige Akteure/Partner im Klimaschutz gesehen. Indigene Gebiete sind wichtige Strukturen, um weitere Emissionen zu verhindern. Gleichzeitig erhalten und vermehren sie die biologische Vielfalt, Wasserkreisläufe und weitere ökologische "Dienstleistungen" neben der eigentlichen Vermeidung von CO2. Indigene Gebiete sind vergleichbar mit Kommunen, gleichzeitig können wir von ihrem integrierten Ansatz lernen.</a:t>
            </a:r>
          </a:p>
          <a:p>
            <a:endParaRPr lang="de-DE" dirty="0" smtClean="0"/>
          </a:p>
          <a:p>
            <a:endParaRPr lang="de-DE" dirty="0" smtClean="0"/>
          </a:p>
          <a:p>
            <a:r>
              <a:rPr lang="de-DE" dirty="0" smtClean="0"/>
              <a:t>veranschaulicht durch die lange Tradition des Klima-Bündnis:</a:t>
            </a:r>
          </a:p>
          <a:p>
            <a:r>
              <a:rPr lang="de-DE" dirty="0" smtClean="0"/>
              <a:t>Klimaschutz sowohl in europäischen Kommunen als auch bei indigenen Völkern des Amazonasbeckens zu fordern,</a:t>
            </a:r>
          </a:p>
          <a:p>
            <a:r>
              <a:rPr lang="de-DE" dirty="0" smtClean="0"/>
              <a:t>wo lokale Völker seit Jahrtausenden  nachhaltige Forstwirtschaft betreiben.</a:t>
            </a:r>
          </a:p>
          <a:p>
            <a:endParaRPr lang="de-DE" dirty="0" smtClean="0"/>
          </a:p>
          <a:p>
            <a:r>
              <a:rPr lang="de-DE" dirty="0" smtClean="0"/>
              <a:t>Mit dem besonderen Wissen über ihre Umwelt und der Realität vor Ort sind sie – ähnlich lokaler Regierungen auf der ganzen Welt – in der besten Position Klimaschutz innerhalb ihrer Gebiete in die Praxis umzusetzen. Europäische Kommunen betreiben Klimaschutz mit erneuerbaren Energien, Energieeffizienz und Energieeinsparungen. Für indigene Gemeinden steht der Schutz ihrer Wälder und ihrer territorialen Rechte im Vordergrund. Wir vom Klima-Bündnis verbinden daher den Schwerpunkt ehrgeiziger kommunaler Maßnahmen in Europa mit der Unterstützung  indigener Völker, für die der Regenwald  Heimat bedeutet.</a:t>
            </a:r>
            <a:br>
              <a:rPr lang="de-DE" dirty="0" smtClean="0"/>
            </a:br>
            <a:endParaRPr lang="de-DE" dirty="0" smtClean="0"/>
          </a:p>
          <a:p>
            <a:endParaRPr lang="de-DE" dirty="0"/>
          </a:p>
        </p:txBody>
      </p:sp>
      <p:sp>
        <p:nvSpPr>
          <p:cNvPr id="4" name="Foliennummernplatzhalter 3"/>
          <p:cNvSpPr>
            <a:spLocks noGrp="1"/>
          </p:cNvSpPr>
          <p:nvPr>
            <p:ph type="sldNum" sz="quarter" idx="10"/>
          </p:nvPr>
        </p:nvSpPr>
        <p:spPr/>
        <p:txBody>
          <a:bodyPr/>
          <a:lstStyle/>
          <a:p>
            <a:fld id="{B325A923-95D1-4040-9FEE-38E760E43C8C}" type="slidenum">
              <a:rPr lang="de-DE" smtClean="0"/>
              <a:t>2</a:t>
            </a:fld>
            <a:endParaRPr lang="de-DE"/>
          </a:p>
        </p:txBody>
      </p:sp>
    </p:spTree>
    <p:extLst>
      <p:ext uri="{BB962C8B-B14F-4D97-AF65-F5344CB8AC3E}">
        <p14:creationId xmlns:p14="http://schemas.microsoft.com/office/powerpoint/2010/main" val="2866625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spcBef>
                <a:spcPts val="1950"/>
              </a:spcBef>
            </a:pPr>
            <a:r>
              <a:rPr lang="de-DE" sz="1300" dirty="0">
                <a:solidFill>
                  <a:schemeClr val="tx1">
                    <a:lumMod val="65000"/>
                    <a:lumOff val="35000"/>
                  </a:schemeClr>
                </a:solidFill>
              </a:rPr>
              <a:t>Klimaschutz muss gerecht sein und das Wohlergehen aller Völker der Welt unabhängig von Kultur, Glauben, Geschlecht, Ort oder sozioökonomischem Status in Einklang mit der Natur fördern.</a:t>
            </a:r>
          </a:p>
          <a:p>
            <a:pPr>
              <a:spcBef>
                <a:spcPts val="1950"/>
              </a:spcBef>
            </a:pPr>
            <a:endParaRPr lang="de-DE" sz="1300" dirty="0">
              <a:solidFill>
                <a:schemeClr val="tx1">
                  <a:lumMod val="65000"/>
                  <a:lumOff val="35000"/>
                </a:schemeClr>
              </a:solidFill>
            </a:endParaRPr>
          </a:p>
          <a:p>
            <a:pPr>
              <a:spcBef>
                <a:spcPts val="1950"/>
              </a:spcBef>
            </a:pPr>
            <a:r>
              <a:rPr lang="de-DE" sz="1300" dirty="0">
                <a:solidFill>
                  <a:schemeClr val="tx1">
                    <a:lumMod val="65000"/>
                    <a:lumOff val="35000"/>
                  </a:schemeClr>
                </a:solidFill>
              </a:rPr>
              <a:t>Klimaschutz darf nicht auf Raubbau basieren. Stattdessen muss er wiederaufbauen und zu nachhaltigen geschlossenen Systemen beitragen, die die Bedürfnisse der Gesellschaft mit der Natur in Einklang bringen.</a:t>
            </a:r>
          </a:p>
          <a:p>
            <a:pPr>
              <a:spcBef>
                <a:spcPts val="1950"/>
              </a:spcBef>
            </a:pPr>
            <a:endParaRPr lang="de-DE" sz="1300" dirty="0">
              <a:solidFill>
                <a:schemeClr val="tx1">
                  <a:lumMod val="65000"/>
                  <a:lumOff val="35000"/>
                </a:schemeClr>
              </a:solidFill>
            </a:endParaRPr>
          </a:p>
          <a:p>
            <a:pPr>
              <a:spcBef>
                <a:spcPts val="1950"/>
              </a:spcBef>
            </a:pPr>
            <a:r>
              <a:rPr lang="de-DE" sz="1300" dirty="0">
                <a:solidFill>
                  <a:schemeClr val="tx1">
                    <a:lumMod val="65000"/>
                    <a:lumOff val="35000"/>
                  </a:schemeClr>
                </a:solidFill>
              </a:rPr>
              <a:t>Der Einflussbereich einer Stadt oder Gemeinde ist von Natur aus lokal. Indem sie Waren und Energie als Teil der Klimapolitik lokal einkaufen, können Kommunen ihre Widerstandsfähigkeit gegenüber Krisen stärken.</a:t>
            </a:r>
          </a:p>
          <a:p>
            <a:pPr>
              <a:spcBef>
                <a:spcPts val="1950"/>
              </a:spcBef>
            </a:pPr>
            <a:endParaRPr lang="de-DE" sz="1300" dirty="0">
              <a:solidFill>
                <a:schemeClr val="tx1">
                  <a:lumMod val="65000"/>
                  <a:lumOff val="35000"/>
                </a:schemeClr>
              </a:solidFill>
            </a:endParaRPr>
          </a:p>
          <a:p>
            <a:pPr>
              <a:spcBef>
                <a:spcPts val="1950"/>
              </a:spcBef>
            </a:pPr>
            <a:r>
              <a:rPr lang="de-DE" sz="1300" dirty="0">
                <a:solidFill>
                  <a:schemeClr val="tx1">
                    <a:lumMod val="65000"/>
                    <a:lumOff val="35000"/>
                  </a:schemeClr>
                </a:solidFill>
              </a:rPr>
              <a:t>Klimaschutzmaßnahmen in Klima-Bündnis-Kommunen sollen dazu führen weniger und nicht mehr Ressourcen zu verbrauchen. Daher liegt ein Schwerpunkt auf Ressourceneffizienz (mit weniger mehr erreichen) und auf Ressourceneinsparung (gleich von Beginn an weniger verbrauchen).</a:t>
            </a:r>
          </a:p>
          <a:p>
            <a:pPr>
              <a:spcBef>
                <a:spcPts val="1950"/>
              </a:spcBef>
            </a:pPr>
            <a:endParaRPr lang="de-DE" sz="1300" dirty="0">
              <a:solidFill>
                <a:schemeClr val="tx1">
                  <a:lumMod val="65000"/>
                  <a:lumOff val="35000"/>
                </a:schemeClr>
              </a:solidFill>
            </a:endParaRPr>
          </a:p>
          <a:p>
            <a:pPr>
              <a:spcBef>
                <a:spcPts val="1950"/>
              </a:spcBef>
            </a:pPr>
            <a:r>
              <a:rPr lang="de-DE" sz="1300" dirty="0">
                <a:solidFill>
                  <a:schemeClr val="tx1">
                    <a:lumMod val="65000"/>
                    <a:lumOff val="35000"/>
                  </a:schemeClr>
                </a:solidFill>
              </a:rPr>
              <a:t>In der Vielfalt liegt Stärke. Jede Gemeinde, jede Stadt und jeder Landkreis ist einmalig. Die Unterschiede optimal zu nutzen, bedeutet, dass sich individuelle Klimaschutzlösungen und ihre Umsetzung von Ort zu Ort unterscheiden. Es gibt keine Universalantwort für alle.</a:t>
            </a:r>
          </a:p>
          <a:p>
            <a:endParaRPr lang="de-DE" dirty="0"/>
          </a:p>
        </p:txBody>
      </p:sp>
      <p:sp>
        <p:nvSpPr>
          <p:cNvPr id="4" name="Foliennummernplatzhalter 3"/>
          <p:cNvSpPr>
            <a:spLocks noGrp="1"/>
          </p:cNvSpPr>
          <p:nvPr>
            <p:ph type="sldNum" sz="quarter" idx="10"/>
          </p:nvPr>
        </p:nvSpPr>
        <p:spPr/>
        <p:txBody>
          <a:bodyPr/>
          <a:lstStyle/>
          <a:p>
            <a:fld id="{B325A923-95D1-4040-9FEE-38E760E43C8C}" type="slidenum">
              <a:rPr lang="de-DE" smtClean="0"/>
              <a:t>3</a:t>
            </a:fld>
            <a:endParaRPr lang="de-DE"/>
          </a:p>
        </p:txBody>
      </p:sp>
    </p:spTree>
    <p:extLst>
      <p:ext uri="{BB962C8B-B14F-4D97-AF65-F5344CB8AC3E}">
        <p14:creationId xmlns:p14="http://schemas.microsoft.com/office/powerpoint/2010/main" val="1840809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3" name="Textplatzhalter 2"/>
          <p:cNvSpPr>
            <a:spLocks noGrp="1"/>
          </p:cNvSpPr>
          <p:nvPr>
            <p:ph type="body" sz="quarter" idx="10" hasCustomPrompt="1"/>
          </p:nvPr>
        </p:nvSpPr>
        <p:spPr>
          <a:xfrm>
            <a:off x="2051723" y="1977628"/>
            <a:ext cx="4968205" cy="810146"/>
          </a:xfrm>
          <a:prstGeom prst="rect">
            <a:avLst/>
          </a:prstGeom>
        </p:spPr>
        <p:txBody>
          <a:bodyPr anchor="ctr" anchorCtr="0"/>
          <a:lstStyle>
            <a:lvl1pPr marL="0" indent="0" algn="ctr">
              <a:buNone/>
              <a:defRPr lang="de-DE" sz="4000" b="1" kern="1200" dirty="0" smtClean="0">
                <a:solidFill>
                  <a:srgbClr val="92C71F"/>
                </a:solidFill>
                <a:latin typeface="+mj-lt"/>
                <a:ea typeface="+mj-ea"/>
                <a:cs typeface="+mj-cs"/>
              </a:defRPr>
            </a:lvl1pPr>
          </a:lstStyle>
          <a:p>
            <a:pPr lvl="0"/>
            <a:r>
              <a:rPr lang="de-DE" dirty="0" smtClean="0"/>
              <a:t>Title</a:t>
            </a:r>
          </a:p>
        </p:txBody>
      </p:sp>
      <p:sp>
        <p:nvSpPr>
          <p:cNvPr id="10" name="Textplatzhalter 3"/>
          <p:cNvSpPr>
            <a:spLocks noGrp="1"/>
          </p:cNvSpPr>
          <p:nvPr>
            <p:ph type="body" sz="quarter" idx="13" hasCustomPrompt="1"/>
          </p:nvPr>
        </p:nvSpPr>
        <p:spPr>
          <a:xfrm>
            <a:off x="2051720" y="2787774"/>
            <a:ext cx="4968553" cy="720080"/>
          </a:xfrm>
          <a:prstGeom prst="rect">
            <a:avLst/>
          </a:prstGeom>
        </p:spPr>
        <p:txBody>
          <a:bodyPr/>
          <a:lstStyle>
            <a:lvl1pPr marL="0" indent="0">
              <a:buNone/>
              <a:defRPr sz="1800" b="0">
                <a:solidFill>
                  <a:srgbClr val="92C71F"/>
                </a:solidFill>
              </a:defRPr>
            </a:lvl1pPr>
            <a:lvl2pPr marL="914400" indent="-457200">
              <a:buFont typeface="Arial" panose="020B0604020202020204" pitchFamily="34" charset="0"/>
              <a:buChar char="•"/>
              <a:defRPr sz="2800">
                <a:solidFill>
                  <a:schemeClr val="tx1">
                    <a:lumMod val="65000"/>
                    <a:lumOff val="35000"/>
                  </a:schemeClr>
                </a:solidFill>
              </a:defRPr>
            </a:lvl2pPr>
            <a:lvl3pPr marL="1257300" indent="-342900">
              <a:buFont typeface="Arial" panose="020B0604020202020204" pitchFamily="34" charset="0"/>
              <a:buChar char="•"/>
              <a:defRPr sz="2400">
                <a:solidFill>
                  <a:schemeClr val="tx1">
                    <a:lumMod val="65000"/>
                    <a:lumOff val="35000"/>
                  </a:schemeClr>
                </a:solidFill>
              </a:defRPr>
            </a:lvl3pPr>
            <a:lvl4pPr marL="1714500" indent="-342900">
              <a:buFont typeface="Arial" panose="020B0604020202020204" pitchFamily="34" charset="0"/>
              <a:buChar char="•"/>
              <a:defRPr sz="2000">
                <a:solidFill>
                  <a:schemeClr val="tx1">
                    <a:lumMod val="65000"/>
                    <a:lumOff val="35000"/>
                  </a:schemeClr>
                </a:solidFill>
              </a:defRPr>
            </a:lvl4pPr>
            <a:lvl5pPr marL="2171700" indent="-342900">
              <a:buFont typeface="Arial" panose="020B0604020202020204" pitchFamily="34" charset="0"/>
              <a:buChar char="•"/>
              <a:defRPr/>
            </a:lvl5pPr>
          </a:lstStyle>
          <a:p>
            <a:pPr lvl="0" algn="ctr"/>
            <a:r>
              <a:rPr lang="de-DE" dirty="0" err="1" smtClean="0">
                <a:solidFill>
                  <a:schemeClr val="tx1">
                    <a:lumMod val="65000"/>
                    <a:lumOff val="35000"/>
                  </a:schemeClr>
                </a:solidFill>
              </a:rPr>
              <a:t>By</a:t>
            </a:r>
            <a:r>
              <a:rPr lang="de-DE" dirty="0" smtClean="0">
                <a:solidFill>
                  <a:schemeClr val="tx1">
                    <a:lumMod val="65000"/>
                    <a:lumOff val="35000"/>
                  </a:schemeClr>
                </a:solidFill>
              </a:rPr>
              <a:t> XXX</a:t>
            </a:r>
          </a:p>
          <a:p>
            <a:pPr lvl="0" algn="ctr"/>
            <a:r>
              <a:rPr lang="de-DE" dirty="0" smtClean="0">
                <a:solidFill>
                  <a:schemeClr val="tx1">
                    <a:lumMod val="65000"/>
                    <a:lumOff val="35000"/>
                  </a:schemeClr>
                </a:solidFill>
              </a:rPr>
              <a:t>Event </a:t>
            </a:r>
            <a:r>
              <a:rPr lang="de-DE" dirty="0" err="1" smtClean="0">
                <a:solidFill>
                  <a:schemeClr val="tx1">
                    <a:lumMod val="65000"/>
                    <a:lumOff val="35000"/>
                  </a:schemeClr>
                </a:solidFill>
              </a:rPr>
              <a:t>name</a:t>
            </a:r>
            <a:r>
              <a:rPr lang="de-DE" dirty="0" smtClean="0">
                <a:solidFill>
                  <a:schemeClr val="tx1">
                    <a:lumMod val="65000"/>
                    <a:lumOff val="35000"/>
                  </a:schemeClr>
                </a:solidFill>
              </a:rPr>
              <a:t> | Date</a:t>
            </a:r>
          </a:p>
        </p:txBody>
      </p:sp>
    </p:spTree>
    <p:extLst>
      <p:ext uri="{BB962C8B-B14F-4D97-AF65-F5344CB8AC3E}">
        <p14:creationId xmlns:p14="http://schemas.microsoft.com/office/powerpoint/2010/main" val="31316030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1691680" y="108848"/>
            <a:ext cx="6408712" cy="978852"/>
          </a:xfrm>
          <a:prstGeom prst="rect">
            <a:avLst/>
          </a:prstGeom>
        </p:spPr>
        <p:txBody>
          <a:bodyPr anchor="ctr" anchorCtr="0"/>
          <a:lstStyle>
            <a:lvl1pPr algn="l">
              <a:defRPr sz="3200" b="1">
                <a:solidFill>
                  <a:schemeClr val="tx1">
                    <a:lumMod val="65000"/>
                    <a:lumOff val="35000"/>
                  </a:schemeClr>
                </a:solidFill>
              </a:defRPr>
            </a:lvl1pPr>
          </a:lstStyle>
          <a:p>
            <a:r>
              <a:rPr lang="de-DE" dirty="0" smtClean="0"/>
              <a:t>Titelmasterformat durch Klicken bearbeiten</a:t>
            </a:r>
            <a:endParaRPr lang="de-DE" dirty="0"/>
          </a:p>
        </p:txBody>
      </p:sp>
      <p:sp>
        <p:nvSpPr>
          <p:cNvPr id="4" name="Textplatzhalter 3"/>
          <p:cNvSpPr>
            <a:spLocks noGrp="1"/>
          </p:cNvSpPr>
          <p:nvPr>
            <p:ph type="body" sz="quarter" idx="10"/>
          </p:nvPr>
        </p:nvSpPr>
        <p:spPr>
          <a:xfrm>
            <a:off x="395536" y="1276276"/>
            <a:ext cx="7705477" cy="3239690"/>
          </a:xfrm>
          <a:prstGeom prst="rect">
            <a:avLst/>
          </a:prstGeom>
        </p:spPr>
        <p:txBody>
          <a:bodyPr/>
          <a:lstStyle>
            <a:lvl1pPr marL="0" indent="0">
              <a:buNone/>
              <a:defRPr sz="2800" b="1">
                <a:solidFill>
                  <a:srgbClr val="92C71F"/>
                </a:solidFill>
              </a:defRPr>
            </a:lvl1pPr>
            <a:lvl2pPr marL="0" indent="0">
              <a:buFont typeface="Arial" panose="020B0604020202020204" pitchFamily="34" charset="0"/>
              <a:buNone/>
              <a:defRPr sz="2400" b="1">
                <a:solidFill>
                  <a:schemeClr val="tx1">
                    <a:lumMod val="65000"/>
                    <a:lumOff val="35000"/>
                  </a:schemeClr>
                </a:solidFill>
              </a:defRPr>
            </a:lvl2pPr>
            <a:lvl3pPr marL="714375" indent="-352425">
              <a:buFont typeface="Arial" panose="020B0604020202020204" pitchFamily="34" charset="0"/>
              <a:buChar char="•"/>
              <a:defRPr sz="2400">
                <a:solidFill>
                  <a:schemeClr val="tx1">
                    <a:lumMod val="65000"/>
                    <a:lumOff val="35000"/>
                  </a:schemeClr>
                </a:solidFill>
              </a:defRPr>
            </a:lvl3pPr>
            <a:lvl4pPr marL="1076325" indent="-361950">
              <a:buFont typeface="Arial" panose="020B0604020202020204" pitchFamily="34" charset="0"/>
              <a:buChar char="•"/>
              <a:tabLst>
                <a:tab pos="1076325" algn="l"/>
              </a:tabLst>
              <a:defRPr sz="2000">
                <a:solidFill>
                  <a:schemeClr val="tx1">
                    <a:lumMod val="65000"/>
                    <a:lumOff val="35000"/>
                  </a:schemeClr>
                </a:solidFill>
              </a:defRPr>
            </a:lvl4pPr>
            <a:lvl5pPr marL="2171700" indent="-342900">
              <a:buFont typeface="Arial" panose="020B0604020202020204" pitchFamily="34" charset="0"/>
              <a:buChar char="•"/>
              <a:defRPr/>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p:txBody>
      </p:sp>
      <p:sp>
        <p:nvSpPr>
          <p:cNvPr id="8" name="Textplatzhalter 7"/>
          <p:cNvSpPr>
            <a:spLocks noGrp="1"/>
          </p:cNvSpPr>
          <p:nvPr>
            <p:ph type="body" sz="quarter" idx="11" hasCustomPrompt="1"/>
          </p:nvPr>
        </p:nvSpPr>
        <p:spPr>
          <a:xfrm>
            <a:off x="395536" y="4623980"/>
            <a:ext cx="7705283" cy="269081"/>
          </a:xfrm>
          <a:prstGeom prst="rect">
            <a:avLst/>
          </a:prstGeom>
        </p:spPr>
        <p:txBody>
          <a:bodyPr/>
          <a:lstStyle>
            <a:lvl1pPr marL="0" indent="0">
              <a:buNone/>
              <a:defRPr sz="1400" b="0" baseline="0">
                <a:solidFill>
                  <a:schemeClr val="tx1">
                    <a:lumMod val="65000"/>
                    <a:lumOff val="35000"/>
                  </a:schemeClr>
                </a:solidFill>
              </a:defRPr>
            </a:lvl1pPr>
          </a:lstStyle>
          <a:p>
            <a:pPr lvl="0"/>
            <a:r>
              <a:rPr lang="de-DE" sz="1400" dirty="0" smtClean="0">
                <a:effectLst/>
              </a:rPr>
              <a:t>Meine Kommune im Klimanotstand – Was nun?, Osnabrück</a:t>
            </a:r>
            <a:r>
              <a:rPr lang="de-DE" sz="1400" dirty="0" smtClean="0"/>
              <a:t> | 29. Januar 2020</a:t>
            </a:r>
            <a:endParaRPr lang="de-DE" dirty="0"/>
          </a:p>
        </p:txBody>
      </p:sp>
    </p:spTree>
    <p:extLst>
      <p:ext uri="{BB962C8B-B14F-4D97-AF65-F5344CB8AC3E}">
        <p14:creationId xmlns:p14="http://schemas.microsoft.com/office/powerpoint/2010/main" val="274781408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 name="Rechteck 19"/>
          <p:cNvSpPr/>
          <p:nvPr userDrawn="1"/>
        </p:nvSpPr>
        <p:spPr>
          <a:xfrm>
            <a:off x="8676928" y="-1"/>
            <a:ext cx="467072" cy="2576029"/>
          </a:xfrm>
          <a:prstGeom prst="rect">
            <a:avLst/>
          </a:prstGeom>
          <a:solidFill>
            <a:srgbClr val="54A4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Rechteck 20"/>
          <p:cNvSpPr/>
          <p:nvPr userDrawn="1"/>
        </p:nvSpPr>
        <p:spPr>
          <a:xfrm>
            <a:off x="8676456" y="2576030"/>
            <a:ext cx="467072" cy="2567471"/>
          </a:xfrm>
          <a:prstGeom prst="rect">
            <a:avLst/>
          </a:prstGeom>
          <a:solidFill>
            <a:srgbClr val="92C7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cxnSp>
        <p:nvCxnSpPr>
          <p:cNvPr id="22" name="Gerade Verbindung 21"/>
          <p:cNvCxnSpPr/>
          <p:nvPr userDrawn="1"/>
        </p:nvCxnSpPr>
        <p:spPr>
          <a:xfrm>
            <a:off x="1691680" y="1080000"/>
            <a:ext cx="6373008"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3" name="Gerade Verbindung 22"/>
          <p:cNvCxnSpPr/>
          <p:nvPr userDrawn="1"/>
        </p:nvCxnSpPr>
        <p:spPr>
          <a:xfrm>
            <a:off x="395536" y="4569972"/>
            <a:ext cx="7704856"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4" name="Textfeld 23"/>
          <p:cNvSpPr txBox="1"/>
          <p:nvPr userDrawn="1"/>
        </p:nvSpPr>
        <p:spPr>
          <a:xfrm>
            <a:off x="1907704" y="404978"/>
            <a:ext cx="6192688" cy="584775"/>
          </a:xfrm>
          <a:prstGeom prst="rect">
            <a:avLst/>
          </a:prstGeom>
          <a:noFill/>
          <a:ln>
            <a:noFill/>
          </a:ln>
        </p:spPr>
        <p:txBody>
          <a:bodyPr wrap="square" rtlCol="0">
            <a:spAutoFit/>
          </a:bodyPr>
          <a:lstStyle/>
          <a:p>
            <a:endParaRPr lang="de-DE" sz="3200" b="1" dirty="0" smtClean="0">
              <a:solidFill>
                <a:schemeClr val="bg1">
                  <a:lumMod val="50000"/>
                </a:schemeClr>
              </a:solidFill>
            </a:endParaRPr>
          </a:p>
        </p:txBody>
      </p:sp>
      <p:pic>
        <p:nvPicPr>
          <p:cNvPr id="9" name="Grafik 8" descr="P:\KB-Grafik\LOGO\Deutsch\Klima_Buendnis_farbig_beschnitten.jp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19837" y="193365"/>
            <a:ext cx="1390360" cy="1008000"/>
          </a:xfrm>
          <a:prstGeom prst="rect">
            <a:avLst/>
          </a:prstGeom>
          <a:noFill/>
          <a:ln>
            <a:noFill/>
          </a:ln>
        </p:spPr>
      </p:pic>
    </p:spTree>
    <p:extLst>
      <p:ext uri="{BB962C8B-B14F-4D97-AF65-F5344CB8AC3E}">
        <p14:creationId xmlns:p14="http://schemas.microsoft.com/office/powerpoint/2010/main" val="3132887306"/>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0"/>
          </p:nvPr>
        </p:nvSpPr>
        <p:spPr>
          <a:xfrm>
            <a:off x="539750" y="1059582"/>
            <a:ext cx="7560642" cy="2522021"/>
          </a:xfrm>
        </p:spPr>
        <p:txBody>
          <a:bodyPr lIns="0" tIns="0" rIns="0" bIns="0"/>
          <a:lstStyle/>
          <a:p>
            <a:r>
              <a:rPr lang="de-DE" dirty="0" smtClean="0"/>
              <a:t>100%regenerativ</a:t>
            </a:r>
          </a:p>
          <a:p>
            <a:r>
              <a:rPr lang="de-DE" sz="3200" dirty="0" smtClean="0"/>
              <a:t>Handlungsleitendes Ziel für eine </a:t>
            </a:r>
          </a:p>
          <a:p>
            <a:r>
              <a:rPr lang="de-DE" sz="3200" dirty="0" smtClean="0"/>
              <a:t>ökologische Entwicklung der Gesellschaft</a:t>
            </a:r>
          </a:p>
        </p:txBody>
      </p:sp>
      <p:sp>
        <p:nvSpPr>
          <p:cNvPr id="4" name="Rechteck 3"/>
          <p:cNvSpPr/>
          <p:nvPr/>
        </p:nvSpPr>
        <p:spPr>
          <a:xfrm>
            <a:off x="539750" y="3651870"/>
            <a:ext cx="7560642" cy="923330"/>
          </a:xfrm>
          <a:prstGeom prst="rect">
            <a:avLst/>
          </a:prstGeom>
        </p:spPr>
        <p:txBody>
          <a:bodyPr wrap="square">
            <a:spAutoFit/>
          </a:bodyPr>
          <a:lstStyle/>
          <a:p>
            <a:pPr lvl="0" algn="ctr"/>
            <a:r>
              <a:rPr lang="de-DE" b="1" dirty="0" smtClean="0">
                <a:solidFill>
                  <a:schemeClr val="tx1">
                    <a:lumMod val="65000"/>
                    <a:lumOff val="35000"/>
                  </a:schemeClr>
                </a:solidFill>
              </a:rPr>
              <a:t>Dr. Dag Schulze</a:t>
            </a:r>
          </a:p>
          <a:p>
            <a:pPr lvl="0" algn="ctr"/>
            <a:r>
              <a:rPr lang="de-DE" dirty="0" smtClean="0">
                <a:solidFill>
                  <a:schemeClr val="tx1">
                    <a:lumMod val="65000"/>
                    <a:lumOff val="35000"/>
                  </a:schemeClr>
                </a:solidFill>
              </a:rPr>
              <a:t>Fachtagung: Meine Kommune im Klimanotstand – Was nun?</a:t>
            </a:r>
            <a:endParaRPr lang="de-DE" dirty="0">
              <a:solidFill>
                <a:schemeClr val="tx1">
                  <a:lumMod val="65000"/>
                  <a:lumOff val="35000"/>
                </a:schemeClr>
              </a:solidFill>
            </a:endParaRPr>
          </a:p>
          <a:p>
            <a:pPr lvl="0" algn="ctr"/>
            <a:r>
              <a:rPr lang="de-DE" dirty="0" smtClean="0">
                <a:solidFill>
                  <a:schemeClr val="tx1">
                    <a:lumMod val="65000"/>
                    <a:lumOff val="35000"/>
                  </a:schemeClr>
                </a:solidFill>
              </a:rPr>
              <a:t>Osnabrück, 29. Januar 2020</a:t>
            </a:r>
            <a:endParaRPr lang="de-DE" dirty="0">
              <a:solidFill>
                <a:schemeClr val="tx1">
                  <a:lumMod val="65000"/>
                  <a:lumOff val="35000"/>
                </a:schemeClr>
              </a:solidFill>
            </a:endParaRPr>
          </a:p>
        </p:txBody>
      </p:sp>
    </p:spTree>
    <p:extLst>
      <p:ext uri="{BB962C8B-B14F-4D97-AF65-F5344CB8AC3E}">
        <p14:creationId xmlns:p14="http://schemas.microsoft.com/office/powerpoint/2010/main" val="12154902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0"/>
          </p:nvPr>
        </p:nvSpPr>
        <p:spPr>
          <a:xfrm>
            <a:off x="395537" y="1059582"/>
            <a:ext cx="2880319" cy="3384376"/>
          </a:xfrm>
        </p:spPr>
        <p:txBody>
          <a:bodyPr/>
          <a:lstStyle/>
          <a:p>
            <a:pPr>
              <a:spcBef>
                <a:spcPts val="0"/>
              </a:spcBef>
            </a:pPr>
            <a:endParaRPr lang="de-DE" sz="2000" dirty="0" smtClean="0"/>
          </a:p>
          <a:p>
            <a:pPr>
              <a:spcBef>
                <a:spcPts val="0"/>
              </a:spcBef>
            </a:pPr>
            <a:r>
              <a:rPr lang="de-DE" sz="2400" dirty="0" smtClean="0"/>
              <a:t>Wollen Sie mehr erfahren? </a:t>
            </a:r>
            <a:endParaRPr lang="de-DE" sz="2400" dirty="0"/>
          </a:p>
          <a:p>
            <a:pPr>
              <a:spcBef>
                <a:spcPts val="0"/>
              </a:spcBef>
            </a:pPr>
            <a:r>
              <a:rPr lang="de-DE" sz="2400" b="0" dirty="0" smtClean="0"/>
              <a:t>Sprechen Sie uns an! </a:t>
            </a:r>
          </a:p>
          <a:p>
            <a:pPr algn="r">
              <a:spcBef>
                <a:spcPts val="0"/>
              </a:spcBef>
            </a:pPr>
            <a:endParaRPr lang="de-DE" sz="1200" b="0" dirty="0"/>
          </a:p>
          <a:p>
            <a:pPr marL="457200" lvl="1" algn="r">
              <a:spcBef>
                <a:spcPts val="0"/>
              </a:spcBef>
            </a:pPr>
            <a:r>
              <a:rPr lang="de-DE" sz="2000" dirty="0" smtClean="0"/>
              <a:t>Dr. Dag Schulze</a:t>
            </a:r>
            <a:endParaRPr lang="de-DE" sz="2000" dirty="0"/>
          </a:p>
          <a:p>
            <a:pPr marL="457200" lvl="1" algn="r">
              <a:spcBef>
                <a:spcPts val="0"/>
              </a:spcBef>
            </a:pPr>
            <a:r>
              <a:rPr lang="de-DE" sz="1400" b="0" dirty="0" smtClean="0"/>
              <a:t>d.schulze@klimabuendnis.org</a:t>
            </a:r>
            <a:endParaRPr lang="de-DE" sz="1400" b="0" dirty="0"/>
          </a:p>
          <a:p>
            <a:pPr>
              <a:spcBef>
                <a:spcPts val="0"/>
              </a:spcBef>
            </a:pPr>
            <a:endParaRPr lang="de-DE" sz="2000" b="0" dirty="0"/>
          </a:p>
        </p:txBody>
      </p:sp>
      <p:sp>
        <p:nvSpPr>
          <p:cNvPr id="6" name="Textplatzhalter 2"/>
          <p:cNvSpPr txBox="1">
            <a:spLocks/>
          </p:cNvSpPr>
          <p:nvPr/>
        </p:nvSpPr>
        <p:spPr>
          <a:xfrm>
            <a:off x="395536" y="2499742"/>
            <a:ext cx="3961061" cy="2131665"/>
          </a:xfrm>
          <a:prstGeom prst="rect">
            <a:avLst/>
          </a:prstGeom>
        </p:spPr>
        <p:txBody>
          <a:bodyPr/>
          <a:lstStyle>
            <a:lvl1pPr marL="0" indent="0" algn="l" defTabSz="914400" rtl="0" eaLnBrk="1" latinLnBrk="0" hangingPunct="1">
              <a:spcBef>
                <a:spcPct val="20000"/>
              </a:spcBef>
              <a:buFont typeface="Arial" panose="020B0604020202020204" pitchFamily="34" charset="0"/>
              <a:buNone/>
              <a:defRPr sz="2800" b="1" kern="1200">
                <a:solidFill>
                  <a:srgbClr val="92C71F"/>
                </a:solidFill>
                <a:latin typeface="+mn-lt"/>
                <a:ea typeface="+mn-ea"/>
                <a:cs typeface="+mn-cs"/>
              </a:defRPr>
            </a:lvl1pPr>
            <a:lvl2pPr marL="0" indent="0" algn="l" defTabSz="914400" rtl="0" eaLnBrk="1" latinLnBrk="0" hangingPunct="1">
              <a:spcBef>
                <a:spcPct val="20000"/>
              </a:spcBef>
              <a:buFont typeface="Arial" panose="020B0604020202020204" pitchFamily="34" charset="0"/>
              <a:buNone/>
              <a:defRPr sz="2400" b="1" kern="1200">
                <a:solidFill>
                  <a:schemeClr val="tx1">
                    <a:lumMod val="65000"/>
                    <a:lumOff val="35000"/>
                  </a:schemeClr>
                </a:solidFill>
                <a:latin typeface="+mn-lt"/>
                <a:ea typeface="+mn-ea"/>
                <a:cs typeface="+mn-cs"/>
              </a:defRPr>
            </a:lvl2pPr>
            <a:lvl3pPr marL="714375" indent="-352425" algn="l" defTabSz="914400"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3pPr>
            <a:lvl4pPr marL="1076325" indent="-361950" algn="l" defTabSz="914400" rtl="0" eaLnBrk="1" latinLnBrk="0" hangingPunct="1">
              <a:spcBef>
                <a:spcPct val="20000"/>
              </a:spcBef>
              <a:buFont typeface="Arial" panose="020B0604020202020204" pitchFamily="34" charset="0"/>
              <a:buChar char="•"/>
              <a:tabLst>
                <a:tab pos="1076325" algn="l"/>
              </a:tabLst>
              <a:defRPr sz="2000" kern="1200">
                <a:solidFill>
                  <a:schemeClr val="tx1">
                    <a:lumMod val="65000"/>
                    <a:lumOff val="35000"/>
                  </a:schemeClr>
                </a:solidFill>
                <a:latin typeface="+mn-lt"/>
                <a:ea typeface="+mn-ea"/>
                <a:cs typeface="+mn-cs"/>
              </a:defRPr>
            </a:lvl4pPr>
            <a:lvl5pPr marL="2171700" indent="-3429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endParaRPr lang="de-DE" sz="1000" dirty="0" smtClean="0"/>
          </a:p>
          <a:p>
            <a:pPr lvl="1"/>
            <a:endParaRPr lang="de-DE" sz="1000" dirty="0"/>
          </a:p>
        </p:txBody>
      </p:sp>
      <p:sp>
        <p:nvSpPr>
          <p:cNvPr id="7" name="Textplatzhalter 2"/>
          <p:cNvSpPr txBox="1">
            <a:spLocks/>
          </p:cNvSpPr>
          <p:nvPr/>
        </p:nvSpPr>
        <p:spPr>
          <a:xfrm>
            <a:off x="3707904" y="1347614"/>
            <a:ext cx="4392488" cy="3240360"/>
          </a:xfrm>
          <a:prstGeom prst="rect">
            <a:avLst/>
          </a:prstGeom>
        </p:spPr>
        <p:txBody>
          <a:bodyPr lIns="0" tIns="0" rIns="0" bIns="0"/>
          <a:lstStyle>
            <a:lvl1pPr marL="0" indent="0" algn="l" defTabSz="914400" rtl="0" eaLnBrk="1" latinLnBrk="0" hangingPunct="1">
              <a:spcBef>
                <a:spcPct val="20000"/>
              </a:spcBef>
              <a:buFont typeface="Arial" panose="020B0604020202020204" pitchFamily="34" charset="0"/>
              <a:buNone/>
              <a:defRPr sz="2800" b="1" kern="1200">
                <a:solidFill>
                  <a:srgbClr val="92C71F"/>
                </a:solidFill>
                <a:latin typeface="+mn-lt"/>
                <a:ea typeface="+mn-ea"/>
                <a:cs typeface="+mn-cs"/>
              </a:defRPr>
            </a:lvl1pPr>
            <a:lvl2pPr marL="0" indent="0" algn="l" defTabSz="914400" rtl="0" eaLnBrk="1" latinLnBrk="0" hangingPunct="1">
              <a:spcBef>
                <a:spcPct val="20000"/>
              </a:spcBef>
              <a:buFont typeface="Arial" panose="020B0604020202020204" pitchFamily="34" charset="0"/>
              <a:buNone/>
              <a:defRPr sz="2400" b="1" kern="1200">
                <a:solidFill>
                  <a:schemeClr val="tx1">
                    <a:lumMod val="65000"/>
                    <a:lumOff val="35000"/>
                  </a:schemeClr>
                </a:solidFill>
                <a:latin typeface="+mn-lt"/>
                <a:ea typeface="+mn-ea"/>
                <a:cs typeface="+mn-cs"/>
              </a:defRPr>
            </a:lvl2pPr>
            <a:lvl3pPr marL="714375" indent="-352425" algn="l" defTabSz="914400"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3pPr>
            <a:lvl4pPr marL="1076325" indent="-361950" algn="l" defTabSz="914400" rtl="0" eaLnBrk="1" latinLnBrk="0" hangingPunct="1">
              <a:spcBef>
                <a:spcPct val="20000"/>
              </a:spcBef>
              <a:buFont typeface="Arial" panose="020B0604020202020204" pitchFamily="34" charset="0"/>
              <a:buChar char="•"/>
              <a:tabLst>
                <a:tab pos="1076325" algn="l"/>
              </a:tabLst>
              <a:defRPr sz="2000" kern="1200">
                <a:solidFill>
                  <a:schemeClr val="tx1">
                    <a:lumMod val="65000"/>
                    <a:lumOff val="35000"/>
                  </a:schemeClr>
                </a:solidFill>
                <a:latin typeface="+mn-lt"/>
                <a:ea typeface="+mn-ea"/>
                <a:cs typeface="+mn-cs"/>
              </a:defRPr>
            </a:lvl4pPr>
            <a:lvl5pPr marL="2171700" indent="-3429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400" dirty="0" err="1" smtClean="0"/>
              <a:t>Klima-Bündnis</a:t>
            </a:r>
            <a:endParaRPr lang="en-US" sz="2400" dirty="0" smtClean="0"/>
          </a:p>
          <a:p>
            <a:endParaRPr lang="en-US" sz="500" dirty="0" smtClean="0"/>
          </a:p>
          <a:p>
            <a:endParaRPr lang="en-US" sz="500" dirty="0"/>
          </a:p>
          <a:p>
            <a:endParaRPr lang="en-US" sz="500" dirty="0" smtClean="0"/>
          </a:p>
          <a:p>
            <a:endParaRPr lang="en-US" sz="500" dirty="0" smtClean="0"/>
          </a:p>
          <a:p>
            <a:endParaRPr lang="en-US" sz="500" dirty="0"/>
          </a:p>
          <a:p>
            <a:r>
              <a:rPr lang="de-DE" sz="2000" dirty="0">
                <a:solidFill>
                  <a:srgbClr val="595959"/>
                </a:solidFill>
              </a:rPr>
              <a:t>Europäische Kommunen in Partnerschaft mit indigenen </a:t>
            </a:r>
            <a:r>
              <a:rPr lang="de-DE" sz="2000" dirty="0" smtClean="0">
                <a:solidFill>
                  <a:srgbClr val="595959"/>
                </a:solidFill>
              </a:rPr>
              <a:t>Völkern</a:t>
            </a:r>
          </a:p>
          <a:p>
            <a:r>
              <a:rPr lang="de-DE" sz="2000" b="0" dirty="0">
                <a:solidFill>
                  <a:srgbClr val="595959"/>
                </a:solidFill>
              </a:rPr>
              <a:t>Für lokale Antworten auf den globalen Klimawandel</a:t>
            </a:r>
            <a:endParaRPr lang="en-US" sz="2000" dirty="0" smtClean="0"/>
          </a:p>
          <a:p>
            <a:pPr algn="r"/>
            <a:r>
              <a:rPr lang="de-DE" sz="2000" dirty="0" smtClean="0"/>
              <a:t>klimabuendnis.org</a:t>
            </a:r>
            <a:endParaRPr lang="de-DE" sz="2000" dirty="0"/>
          </a:p>
          <a:p>
            <a:endParaRPr lang="en-US" sz="2000" b="0" dirty="0">
              <a:solidFill>
                <a:srgbClr val="595959"/>
              </a:solidFill>
            </a:endParaRPr>
          </a:p>
        </p:txBody>
      </p:sp>
      <p:cxnSp>
        <p:nvCxnSpPr>
          <p:cNvPr id="8" name="Gerade Verbindung 7"/>
          <p:cNvCxnSpPr/>
          <p:nvPr/>
        </p:nvCxnSpPr>
        <p:spPr>
          <a:xfrm>
            <a:off x="3491880" y="1131590"/>
            <a:ext cx="0" cy="3240360"/>
          </a:xfrm>
          <a:prstGeom prst="line">
            <a:avLst/>
          </a:prstGeom>
          <a:ln>
            <a:solidFill>
              <a:srgbClr val="595959"/>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36770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Das Klima-Bündnis in Kürze</a:t>
            </a:r>
          </a:p>
        </p:txBody>
      </p:sp>
      <p:sp>
        <p:nvSpPr>
          <p:cNvPr id="5" name="Textplatzhalter 4"/>
          <p:cNvSpPr>
            <a:spLocks noGrp="1"/>
          </p:cNvSpPr>
          <p:nvPr>
            <p:ph type="body" sz="quarter" idx="10"/>
          </p:nvPr>
        </p:nvSpPr>
        <p:spPr>
          <a:xfrm>
            <a:off x="394915" y="1276276"/>
            <a:ext cx="7705477" cy="575394"/>
          </a:xfrm>
        </p:spPr>
        <p:txBody>
          <a:bodyPr/>
          <a:lstStyle/>
          <a:p>
            <a:r>
              <a:rPr lang="de-DE" dirty="0" smtClean="0">
                <a:solidFill>
                  <a:schemeClr val="tx1">
                    <a:lumMod val="65000"/>
                    <a:lumOff val="35000"/>
                  </a:schemeClr>
                </a:solidFill>
              </a:rPr>
              <a:t>Partnerschaft zwischen</a:t>
            </a:r>
            <a:endParaRPr lang="de-DE" dirty="0">
              <a:solidFill>
                <a:schemeClr val="tx1">
                  <a:lumMod val="65000"/>
                  <a:lumOff val="35000"/>
                </a:schemeClr>
              </a:solidFill>
            </a:endParaRPr>
          </a:p>
        </p:txBody>
      </p:sp>
      <p:sp>
        <p:nvSpPr>
          <p:cNvPr id="13" name="Rectangle 10"/>
          <p:cNvSpPr>
            <a:spLocks noChangeArrowheads="1"/>
          </p:cNvSpPr>
          <p:nvPr/>
        </p:nvSpPr>
        <p:spPr bwMode="auto">
          <a:xfrm>
            <a:off x="4391174" y="1889770"/>
            <a:ext cx="2319337" cy="82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de-DE" altLang="de-DE" sz="2000" b="1" dirty="0" smtClean="0">
                <a:solidFill>
                  <a:schemeClr val="tx1">
                    <a:lumMod val="65000"/>
                    <a:lumOff val="35000"/>
                  </a:schemeClr>
                </a:solidFill>
                <a:latin typeface="+mn-lt"/>
              </a:rPr>
              <a:t>Europäischen Kommunen</a:t>
            </a:r>
            <a:endParaRPr lang="de-DE" altLang="de-DE" sz="2000" b="1" dirty="0">
              <a:solidFill>
                <a:schemeClr val="tx1">
                  <a:lumMod val="65000"/>
                  <a:lumOff val="35000"/>
                </a:schemeClr>
              </a:solidFill>
              <a:latin typeface="+mn-lt"/>
            </a:endParaRPr>
          </a:p>
        </p:txBody>
      </p:sp>
      <p:sp>
        <p:nvSpPr>
          <p:cNvPr id="14" name="Rectangle 5"/>
          <p:cNvSpPr>
            <a:spLocks noChangeArrowheads="1"/>
          </p:cNvSpPr>
          <p:nvPr/>
        </p:nvSpPr>
        <p:spPr bwMode="auto">
          <a:xfrm>
            <a:off x="355576" y="3025678"/>
            <a:ext cx="1728192" cy="770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r>
              <a:rPr lang="de-DE" altLang="de-DE" sz="2000" b="1" dirty="0" smtClean="0">
                <a:solidFill>
                  <a:srgbClr val="92C71F"/>
                </a:solidFill>
                <a:latin typeface="+mn-lt"/>
              </a:rPr>
              <a:t>Indigenen Völkern</a:t>
            </a:r>
            <a:endParaRPr lang="de-DE" altLang="de-DE" sz="2000" b="1" dirty="0">
              <a:solidFill>
                <a:srgbClr val="92C71F"/>
              </a:solidFill>
              <a:latin typeface="+mn-lt"/>
            </a:endParaRPr>
          </a:p>
        </p:txBody>
      </p:sp>
      <p:pic>
        <p:nvPicPr>
          <p:cNvPr id="15" name="Picture 2" descr="P:\KB-Grafik\LOGO\English\Climate_Alliance_colour_small.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0970" t="10384" r="21006" b="41824"/>
          <a:stretch/>
        </p:blipFill>
        <p:spPr bwMode="auto">
          <a:xfrm>
            <a:off x="2189721" y="1923678"/>
            <a:ext cx="2166255" cy="1784276"/>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25"/>
          <p:cNvSpPr>
            <a:spLocks noChangeArrowheads="1"/>
          </p:cNvSpPr>
          <p:nvPr/>
        </p:nvSpPr>
        <p:spPr bwMode="auto">
          <a:xfrm>
            <a:off x="3422880" y="3054349"/>
            <a:ext cx="4821528" cy="11008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lnSpc>
                <a:spcPct val="79000"/>
              </a:lnSpc>
            </a:pPr>
            <a:r>
              <a:rPr lang="de-DE" altLang="de-DE" sz="2800" dirty="0" smtClean="0">
                <a:solidFill>
                  <a:schemeClr val="tx1">
                    <a:lumMod val="50000"/>
                    <a:lumOff val="50000"/>
                  </a:schemeClr>
                </a:solidFill>
                <a:latin typeface="+mn-lt"/>
              </a:rPr>
              <a:t>zur Reduktion von Treibhausgasemissionen</a:t>
            </a:r>
            <a:endParaRPr lang="de-DE" altLang="de-DE" sz="3200" dirty="0">
              <a:solidFill>
                <a:srgbClr val="54A4DF"/>
              </a:solidFill>
              <a:latin typeface="+mn-lt"/>
            </a:endParaRPr>
          </a:p>
        </p:txBody>
      </p:sp>
      <p:sp>
        <p:nvSpPr>
          <p:cNvPr id="17" name="Rectangle 6"/>
          <p:cNvSpPr>
            <a:spLocks noChangeArrowheads="1"/>
          </p:cNvSpPr>
          <p:nvPr/>
        </p:nvSpPr>
        <p:spPr bwMode="auto">
          <a:xfrm>
            <a:off x="2293818" y="4003199"/>
            <a:ext cx="6022598" cy="52322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r>
              <a:rPr lang="de-DE" altLang="de-DE" sz="2800" dirty="0" smtClean="0">
                <a:solidFill>
                  <a:srgbClr val="92C71F"/>
                </a:solidFill>
                <a:latin typeface="+mn-lt"/>
              </a:rPr>
              <a:t>und dem Schutz der Regenwälder</a:t>
            </a:r>
            <a:endParaRPr lang="de-DE" altLang="de-DE" sz="2800" dirty="0">
              <a:solidFill>
                <a:srgbClr val="92C71F"/>
              </a:solidFill>
              <a:latin typeface="+mn-lt"/>
            </a:endParaRPr>
          </a:p>
        </p:txBody>
      </p:sp>
      <p:sp>
        <p:nvSpPr>
          <p:cNvPr id="11" name="Textplatzhalter 7"/>
          <p:cNvSpPr txBox="1">
            <a:spLocks/>
          </p:cNvSpPr>
          <p:nvPr/>
        </p:nvSpPr>
        <p:spPr>
          <a:xfrm>
            <a:off x="323528" y="4650910"/>
            <a:ext cx="7705283" cy="269081"/>
          </a:xfrm>
          <a:prstGeom prst="rect">
            <a:avLst/>
          </a:prstGeom>
        </p:spPr>
        <p:txBody>
          <a:bodyPr/>
          <a:lstStyle>
            <a:lvl1pPr marL="0" indent="0" algn="l" defTabSz="914400" rtl="0" eaLnBrk="1" latinLnBrk="0" hangingPunct="1">
              <a:spcBef>
                <a:spcPct val="20000"/>
              </a:spcBef>
              <a:buFont typeface="Arial" panose="020B0604020202020204" pitchFamily="34" charset="0"/>
              <a:buNone/>
              <a:defRPr sz="1400" b="0" kern="1200" baseline="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dirty="0" smtClean="0"/>
              <a:t>Meine Kommune im Klimanotstand – Was nun? </a:t>
            </a:r>
            <a:r>
              <a:rPr lang="de-DE" dirty="0"/>
              <a:t>|</a:t>
            </a:r>
            <a:r>
              <a:rPr lang="de-DE" dirty="0" smtClean="0"/>
              <a:t> Osnabrück | 29. Januar 2020</a:t>
            </a:r>
            <a:endParaRPr lang="de-DE" dirty="0"/>
          </a:p>
        </p:txBody>
      </p:sp>
    </p:spTree>
    <p:extLst>
      <p:ext uri="{BB962C8B-B14F-4D97-AF65-F5344CB8AC3E}">
        <p14:creationId xmlns:p14="http://schemas.microsoft.com/office/powerpoint/2010/main" val="42387611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Unsere Klimaschutz-Prinzipien</a:t>
            </a:r>
            <a:endParaRPr lang="de-DE" dirty="0"/>
          </a:p>
        </p:txBody>
      </p:sp>
      <p:pic>
        <p:nvPicPr>
          <p:cNvPr id="2050" name="Picture 2" descr="http://www.klimabuendnis.org/fileadmin/_processed_/8/2/csm_Climate_Alliance_Principles_DE_90ecda8865.jpg"/>
          <p:cNvPicPr>
            <a:picLocks noChangeAspect="1" noChangeArrowheads="1"/>
          </p:cNvPicPr>
          <p:nvPr/>
        </p:nvPicPr>
        <p:blipFill rotWithShape="1">
          <a:blip r:embed="rId3">
            <a:extLst>
              <a:ext uri="{28A0092B-C50C-407E-A947-70E740481C1C}">
                <a14:useLocalDpi xmlns:a14="http://schemas.microsoft.com/office/drawing/2010/main" val="0"/>
              </a:ext>
            </a:extLst>
          </a:blip>
          <a:srcRect b="31332"/>
          <a:stretch/>
        </p:blipFill>
        <p:spPr bwMode="auto">
          <a:xfrm>
            <a:off x="1043608" y="1353653"/>
            <a:ext cx="6336704" cy="3082158"/>
          </a:xfrm>
          <a:prstGeom prst="rect">
            <a:avLst/>
          </a:prstGeom>
          <a:noFill/>
          <a:extLst>
            <a:ext uri="{909E8E84-426E-40DD-AFC4-6F175D3DCCD1}">
              <a14:hiddenFill xmlns:a14="http://schemas.microsoft.com/office/drawing/2010/main">
                <a:solidFill>
                  <a:srgbClr val="FFFFFF"/>
                </a:solidFill>
              </a14:hiddenFill>
            </a:ext>
          </a:extLst>
        </p:spPr>
      </p:pic>
      <p:sp>
        <p:nvSpPr>
          <p:cNvPr id="4" name="Textplatzhalter 7"/>
          <p:cNvSpPr txBox="1">
            <a:spLocks/>
          </p:cNvSpPr>
          <p:nvPr/>
        </p:nvSpPr>
        <p:spPr>
          <a:xfrm>
            <a:off x="323528" y="4650910"/>
            <a:ext cx="7705283" cy="269081"/>
          </a:xfrm>
          <a:prstGeom prst="rect">
            <a:avLst/>
          </a:prstGeom>
        </p:spPr>
        <p:txBody>
          <a:bodyPr/>
          <a:lstStyle>
            <a:lvl1pPr marL="0" indent="0" algn="l" defTabSz="914400" rtl="0" eaLnBrk="1" latinLnBrk="0" hangingPunct="1">
              <a:spcBef>
                <a:spcPct val="20000"/>
              </a:spcBef>
              <a:buFont typeface="Arial" panose="020B0604020202020204" pitchFamily="34" charset="0"/>
              <a:buNone/>
              <a:defRPr sz="1400" b="0" kern="1200" baseline="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dirty="0" smtClean="0"/>
              <a:t>Meine Kommune im Klimanotstand – Was nun? </a:t>
            </a:r>
            <a:r>
              <a:rPr lang="de-DE" dirty="0"/>
              <a:t>|</a:t>
            </a:r>
            <a:r>
              <a:rPr lang="de-DE" dirty="0" smtClean="0"/>
              <a:t> Osnabrück | 29. Januar 2020</a:t>
            </a:r>
            <a:endParaRPr lang="de-DE" dirty="0"/>
          </a:p>
        </p:txBody>
      </p:sp>
    </p:spTree>
    <p:extLst>
      <p:ext uri="{BB962C8B-B14F-4D97-AF65-F5344CB8AC3E}">
        <p14:creationId xmlns:p14="http://schemas.microsoft.com/office/powerpoint/2010/main" val="17284796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Diverse ökologische Probleme</a:t>
            </a:r>
            <a:endParaRPr lang="de-DE" dirty="0"/>
          </a:p>
        </p:txBody>
      </p:sp>
      <p:sp>
        <p:nvSpPr>
          <p:cNvPr id="6" name="Textplatzhalter 7"/>
          <p:cNvSpPr txBox="1">
            <a:spLocks/>
          </p:cNvSpPr>
          <p:nvPr/>
        </p:nvSpPr>
        <p:spPr>
          <a:xfrm>
            <a:off x="323528" y="4650910"/>
            <a:ext cx="7705283" cy="269081"/>
          </a:xfrm>
          <a:prstGeom prst="rect">
            <a:avLst/>
          </a:prstGeom>
        </p:spPr>
        <p:txBody>
          <a:bodyPr/>
          <a:lstStyle>
            <a:lvl1pPr marL="0" indent="0" algn="l" defTabSz="914400" rtl="0" eaLnBrk="1" latinLnBrk="0" hangingPunct="1">
              <a:spcBef>
                <a:spcPct val="20000"/>
              </a:spcBef>
              <a:buFont typeface="Arial" panose="020B0604020202020204" pitchFamily="34" charset="0"/>
              <a:buNone/>
              <a:defRPr sz="1400" b="0" kern="1200" baseline="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dirty="0" smtClean="0"/>
              <a:t>Meine Kommune im Klimanotstand – Was nun? </a:t>
            </a:r>
            <a:r>
              <a:rPr lang="de-DE" dirty="0"/>
              <a:t>|</a:t>
            </a:r>
            <a:r>
              <a:rPr lang="de-DE" dirty="0" smtClean="0"/>
              <a:t> Osnabrück | 29. Januar 2020</a:t>
            </a:r>
            <a:endParaRPr lang="de-DE" dirty="0"/>
          </a:p>
        </p:txBody>
      </p:sp>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10544" y="987574"/>
            <a:ext cx="1913384" cy="2391730"/>
          </a:xfrm>
          <a:prstGeom prst="rect">
            <a:avLst/>
          </a:prstGeom>
        </p:spPr>
      </p:pic>
      <p:pic>
        <p:nvPicPr>
          <p:cNvPr id="7" name="Grafi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14395" y="2715766"/>
            <a:ext cx="1950720" cy="1298448"/>
          </a:xfrm>
          <a:prstGeom prst="rect">
            <a:avLst/>
          </a:prstGeom>
        </p:spPr>
      </p:pic>
      <p:pic>
        <p:nvPicPr>
          <p:cNvPr id="9" name="Grafik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96136" y="1203598"/>
            <a:ext cx="2698192" cy="1800200"/>
          </a:xfrm>
          <a:prstGeom prst="rect">
            <a:avLst/>
          </a:prstGeom>
        </p:spPr>
      </p:pic>
      <p:pic>
        <p:nvPicPr>
          <p:cNvPr id="10" name="Grafi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9748" y="2931790"/>
            <a:ext cx="2409420" cy="1603770"/>
          </a:xfrm>
          <a:prstGeom prst="rect">
            <a:avLst/>
          </a:prstGeom>
        </p:spPr>
      </p:pic>
      <p:sp>
        <p:nvSpPr>
          <p:cNvPr id="11" name="Textfeld 10"/>
          <p:cNvSpPr txBox="1"/>
          <p:nvPr/>
        </p:nvSpPr>
        <p:spPr>
          <a:xfrm>
            <a:off x="3326973" y="1674433"/>
            <a:ext cx="2447337" cy="707886"/>
          </a:xfrm>
          <a:prstGeom prst="rect">
            <a:avLst/>
          </a:prstGeom>
          <a:noFill/>
        </p:spPr>
        <p:txBody>
          <a:bodyPr wrap="none" rtlCol="0">
            <a:spAutoFit/>
          </a:bodyPr>
          <a:lstStyle/>
          <a:p>
            <a:r>
              <a:rPr lang="de-DE" sz="2000" b="1" dirty="0" smtClean="0">
                <a:solidFill>
                  <a:srgbClr val="C00000"/>
                </a:solidFill>
              </a:rPr>
              <a:t>Anstieg der mittleren</a:t>
            </a:r>
          </a:p>
          <a:p>
            <a:r>
              <a:rPr lang="de-DE" sz="2000" b="1" dirty="0" smtClean="0">
                <a:solidFill>
                  <a:srgbClr val="C00000"/>
                </a:solidFill>
              </a:rPr>
              <a:t>Erdtemperatur</a:t>
            </a:r>
            <a:endParaRPr lang="de-DE" sz="2000" b="1" dirty="0">
              <a:solidFill>
                <a:srgbClr val="C00000"/>
              </a:solidFill>
            </a:endParaRPr>
          </a:p>
        </p:txBody>
      </p:sp>
      <p:sp>
        <p:nvSpPr>
          <p:cNvPr id="12" name="Textfeld 11"/>
          <p:cNvSpPr txBox="1"/>
          <p:nvPr/>
        </p:nvSpPr>
        <p:spPr>
          <a:xfrm>
            <a:off x="3804366" y="3210530"/>
            <a:ext cx="1582869" cy="369332"/>
          </a:xfrm>
          <a:prstGeom prst="rect">
            <a:avLst/>
          </a:prstGeom>
          <a:noFill/>
        </p:spPr>
        <p:txBody>
          <a:bodyPr wrap="none" rtlCol="0">
            <a:spAutoFit/>
          </a:bodyPr>
          <a:lstStyle/>
          <a:p>
            <a:r>
              <a:rPr lang="de-DE" b="1" dirty="0" smtClean="0">
                <a:solidFill>
                  <a:schemeClr val="bg1"/>
                </a:solidFill>
              </a:rPr>
              <a:t>Wassermangel</a:t>
            </a:r>
            <a:endParaRPr lang="de-DE" b="1" dirty="0">
              <a:solidFill>
                <a:schemeClr val="bg1"/>
              </a:solidFill>
            </a:endParaRPr>
          </a:p>
        </p:txBody>
      </p:sp>
      <p:sp>
        <p:nvSpPr>
          <p:cNvPr id="13" name="Textfeld 12"/>
          <p:cNvSpPr txBox="1"/>
          <p:nvPr/>
        </p:nvSpPr>
        <p:spPr>
          <a:xfrm>
            <a:off x="6012160" y="2067694"/>
            <a:ext cx="2358403" cy="707886"/>
          </a:xfrm>
          <a:prstGeom prst="rect">
            <a:avLst/>
          </a:prstGeom>
          <a:noFill/>
        </p:spPr>
        <p:txBody>
          <a:bodyPr wrap="none" rtlCol="0">
            <a:spAutoFit/>
          </a:bodyPr>
          <a:lstStyle/>
          <a:p>
            <a:r>
              <a:rPr lang="de-DE" sz="2000" b="1" dirty="0" smtClean="0">
                <a:solidFill>
                  <a:srgbClr val="FFFF00"/>
                </a:solidFill>
              </a:rPr>
              <a:t>Insektensterben/</a:t>
            </a:r>
          </a:p>
          <a:p>
            <a:r>
              <a:rPr lang="de-DE" sz="2000" b="1" dirty="0" smtClean="0">
                <a:solidFill>
                  <a:srgbClr val="FFFF00"/>
                </a:solidFill>
              </a:rPr>
              <a:t>Biodiversitätsverlust</a:t>
            </a:r>
            <a:endParaRPr lang="de-DE" sz="2000" b="1" dirty="0">
              <a:solidFill>
                <a:srgbClr val="FFFF00"/>
              </a:solidFill>
            </a:endParaRPr>
          </a:p>
        </p:txBody>
      </p:sp>
      <p:sp>
        <p:nvSpPr>
          <p:cNvPr id="14" name="Textfeld 13"/>
          <p:cNvSpPr txBox="1"/>
          <p:nvPr/>
        </p:nvSpPr>
        <p:spPr>
          <a:xfrm>
            <a:off x="63114" y="3941643"/>
            <a:ext cx="2498056" cy="646331"/>
          </a:xfrm>
          <a:prstGeom prst="rect">
            <a:avLst/>
          </a:prstGeom>
          <a:noFill/>
        </p:spPr>
        <p:txBody>
          <a:bodyPr wrap="none" rtlCol="0">
            <a:spAutoFit/>
          </a:bodyPr>
          <a:lstStyle/>
          <a:p>
            <a:r>
              <a:rPr lang="de-DE" b="1" dirty="0" smtClean="0">
                <a:solidFill>
                  <a:srgbClr val="FFC000"/>
                </a:solidFill>
              </a:rPr>
              <a:t>Umweltverschmutzung/</a:t>
            </a:r>
          </a:p>
          <a:p>
            <a:r>
              <a:rPr lang="de-DE" b="1" dirty="0" smtClean="0">
                <a:solidFill>
                  <a:srgbClr val="FFC000"/>
                </a:solidFill>
              </a:rPr>
              <a:t>Müllwachstum</a:t>
            </a:r>
            <a:endParaRPr lang="de-DE" b="1" dirty="0">
              <a:solidFill>
                <a:srgbClr val="FFC000"/>
              </a:solidFill>
            </a:endParaRPr>
          </a:p>
        </p:txBody>
      </p:sp>
    </p:spTree>
    <p:extLst>
      <p:ext uri="{BB962C8B-B14F-4D97-AF65-F5344CB8AC3E}">
        <p14:creationId xmlns:p14="http://schemas.microsoft.com/office/powerpoint/2010/main" val="810627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Atmosphärischer Treibhauseffekt</a:t>
            </a:r>
            <a:endParaRPr lang="de-DE" dirty="0"/>
          </a:p>
        </p:txBody>
      </p:sp>
      <p:sp>
        <p:nvSpPr>
          <p:cNvPr id="6" name="Textplatzhalter 7"/>
          <p:cNvSpPr txBox="1">
            <a:spLocks/>
          </p:cNvSpPr>
          <p:nvPr/>
        </p:nvSpPr>
        <p:spPr>
          <a:xfrm>
            <a:off x="323528" y="4650910"/>
            <a:ext cx="7705283" cy="269081"/>
          </a:xfrm>
          <a:prstGeom prst="rect">
            <a:avLst/>
          </a:prstGeom>
        </p:spPr>
        <p:txBody>
          <a:bodyPr/>
          <a:lstStyle>
            <a:lvl1pPr marL="0" indent="0" algn="l" defTabSz="914400" rtl="0" eaLnBrk="1" latinLnBrk="0" hangingPunct="1">
              <a:spcBef>
                <a:spcPct val="20000"/>
              </a:spcBef>
              <a:buFont typeface="Arial" panose="020B0604020202020204" pitchFamily="34" charset="0"/>
              <a:buNone/>
              <a:defRPr sz="1400" b="0" kern="1200" baseline="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dirty="0" smtClean="0"/>
              <a:t>Meine Kommune im Klimanotstand – Was nun? </a:t>
            </a:r>
            <a:r>
              <a:rPr lang="de-DE" dirty="0"/>
              <a:t>|</a:t>
            </a:r>
            <a:r>
              <a:rPr lang="de-DE" dirty="0" smtClean="0"/>
              <a:t> Osnabrück | 29. Januar 2020</a:t>
            </a:r>
            <a:endParaRPr lang="de-DE" dirty="0"/>
          </a:p>
        </p:txBody>
      </p:sp>
      <p:pic>
        <p:nvPicPr>
          <p:cNvPr id="3" name="Grafi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1920" y="1131590"/>
            <a:ext cx="4248472" cy="3426187"/>
          </a:xfrm>
          <a:prstGeom prst="rect">
            <a:avLst/>
          </a:prstGeom>
        </p:spPr>
      </p:pic>
      <p:sp>
        <p:nvSpPr>
          <p:cNvPr id="4" name="Textfeld 3"/>
          <p:cNvSpPr txBox="1"/>
          <p:nvPr/>
        </p:nvSpPr>
        <p:spPr>
          <a:xfrm>
            <a:off x="313652" y="1347614"/>
            <a:ext cx="2890196" cy="707886"/>
          </a:xfrm>
          <a:prstGeom prst="rect">
            <a:avLst/>
          </a:prstGeom>
          <a:noFill/>
        </p:spPr>
        <p:txBody>
          <a:bodyPr wrap="square" rtlCol="0">
            <a:spAutoFit/>
          </a:bodyPr>
          <a:lstStyle/>
          <a:p>
            <a:r>
              <a:rPr lang="de-DE" sz="2000" dirty="0" smtClean="0">
                <a:solidFill>
                  <a:schemeClr val="tx1">
                    <a:lumMod val="65000"/>
                    <a:lumOff val="35000"/>
                  </a:schemeClr>
                </a:solidFill>
              </a:rPr>
              <a:t>Strahlungsbilanz </a:t>
            </a:r>
          </a:p>
          <a:p>
            <a:r>
              <a:rPr lang="de-DE" sz="2000" dirty="0" smtClean="0">
                <a:solidFill>
                  <a:schemeClr val="tx1">
                    <a:lumMod val="65000"/>
                    <a:lumOff val="35000"/>
                  </a:schemeClr>
                </a:solidFill>
              </a:rPr>
              <a:t>(</a:t>
            </a:r>
            <a:r>
              <a:rPr lang="de-DE" sz="2000" dirty="0" err="1" smtClean="0">
                <a:solidFill>
                  <a:schemeClr val="tx1">
                    <a:lumMod val="65000"/>
                    <a:lumOff val="35000"/>
                  </a:schemeClr>
                </a:solidFill>
              </a:rPr>
              <a:t>Sankey</a:t>
            </a:r>
            <a:r>
              <a:rPr lang="de-DE" sz="2000" dirty="0" smtClean="0">
                <a:solidFill>
                  <a:schemeClr val="tx1">
                    <a:lumMod val="65000"/>
                    <a:lumOff val="35000"/>
                  </a:schemeClr>
                </a:solidFill>
              </a:rPr>
              <a:t>-Diagramm)</a:t>
            </a:r>
            <a:endParaRPr lang="de-DE" sz="2000" dirty="0">
              <a:solidFill>
                <a:schemeClr val="tx1">
                  <a:lumMod val="65000"/>
                  <a:lumOff val="35000"/>
                </a:schemeClr>
              </a:solidFill>
            </a:endParaRPr>
          </a:p>
        </p:txBody>
      </p:sp>
      <p:sp>
        <p:nvSpPr>
          <p:cNvPr id="7" name="Textfeld 6"/>
          <p:cNvSpPr txBox="1"/>
          <p:nvPr/>
        </p:nvSpPr>
        <p:spPr>
          <a:xfrm>
            <a:off x="313652" y="2474769"/>
            <a:ext cx="2890196" cy="1938992"/>
          </a:xfrm>
          <a:prstGeom prst="rect">
            <a:avLst/>
          </a:prstGeom>
          <a:noFill/>
        </p:spPr>
        <p:txBody>
          <a:bodyPr wrap="square" rtlCol="0">
            <a:spAutoFit/>
          </a:bodyPr>
          <a:lstStyle/>
          <a:p>
            <a:r>
              <a:rPr lang="de-DE" sz="2000" b="1" dirty="0" smtClean="0">
                <a:solidFill>
                  <a:srgbClr val="54A4DF"/>
                </a:solidFill>
              </a:rPr>
              <a:t>Der Treibhauseffekt ist ein komplexes Phänomen, bei dem Treibhausgase eine zentrale, aber nicht alleinige, Rolle spielen.</a:t>
            </a:r>
          </a:p>
        </p:txBody>
      </p:sp>
      <p:sp>
        <p:nvSpPr>
          <p:cNvPr id="5" name="Pfeil nach links 4"/>
          <p:cNvSpPr/>
          <p:nvPr/>
        </p:nvSpPr>
        <p:spPr>
          <a:xfrm>
            <a:off x="7740352" y="3201949"/>
            <a:ext cx="864096" cy="484632"/>
          </a:xfrm>
          <a:prstGeom prst="leftArrow">
            <a:avLst/>
          </a:prstGeom>
          <a:solidFill>
            <a:srgbClr val="54A4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82380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Was bedeutet Klimaneutralität?</a:t>
            </a:r>
            <a:endParaRPr lang="de-DE" dirty="0"/>
          </a:p>
        </p:txBody>
      </p:sp>
      <p:sp>
        <p:nvSpPr>
          <p:cNvPr id="6" name="Textplatzhalter 7"/>
          <p:cNvSpPr txBox="1">
            <a:spLocks/>
          </p:cNvSpPr>
          <p:nvPr/>
        </p:nvSpPr>
        <p:spPr>
          <a:xfrm>
            <a:off x="323528" y="4650910"/>
            <a:ext cx="7705283" cy="269081"/>
          </a:xfrm>
          <a:prstGeom prst="rect">
            <a:avLst/>
          </a:prstGeom>
        </p:spPr>
        <p:txBody>
          <a:bodyPr/>
          <a:lstStyle>
            <a:lvl1pPr marL="0" indent="0" algn="l" defTabSz="914400" rtl="0" eaLnBrk="1" latinLnBrk="0" hangingPunct="1">
              <a:spcBef>
                <a:spcPct val="20000"/>
              </a:spcBef>
              <a:buFont typeface="Arial" panose="020B0604020202020204" pitchFamily="34" charset="0"/>
              <a:buNone/>
              <a:defRPr sz="1400" b="0" kern="1200" baseline="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dirty="0" smtClean="0"/>
              <a:t>Meine Kommune im Klimanotstand – Was nun? </a:t>
            </a:r>
            <a:r>
              <a:rPr lang="de-DE" dirty="0"/>
              <a:t>|</a:t>
            </a:r>
            <a:r>
              <a:rPr lang="de-DE" dirty="0" smtClean="0"/>
              <a:t> Osnabrück | 29. Januar 2020</a:t>
            </a:r>
            <a:endParaRPr lang="de-DE" dirty="0"/>
          </a:p>
        </p:txBody>
      </p:sp>
      <p:sp>
        <p:nvSpPr>
          <p:cNvPr id="4" name="Textfeld 3"/>
          <p:cNvSpPr txBox="1"/>
          <p:nvPr/>
        </p:nvSpPr>
        <p:spPr>
          <a:xfrm>
            <a:off x="313651" y="1275606"/>
            <a:ext cx="8218789" cy="3323987"/>
          </a:xfrm>
          <a:prstGeom prst="rect">
            <a:avLst/>
          </a:prstGeom>
          <a:noFill/>
        </p:spPr>
        <p:txBody>
          <a:bodyPr wrap="square" rtlCol="0">
            <a:spAutoFit/>
          </a:bodyPr>
          <a:lstStyle/>
          <a:p>
            <a:r>
              <a:rPr lang="de-DE" sz="2000" b="1" dirty="0" smtClean="0">
                <a:solidFill>
                  <a:schemeClr val="tx1">
                    <a:lumMod val="65000"/>
                    <a:lumOff val="35000"/>
                  </a:schemeClr>
                </a:solidFill>
              </a:rPr>
              <a:t>Klimaneutralität </a:t>
            </a:r>
            <a:r>
              <a:rPr lang="de-DE" sz="2000" dirty="0" smtClean="0">
                <a:solidFill>
                  <a:schemeClr val="tx1">
                    <a:lumMod val="65000"/>
                    <a:lumOff val="35000"/>
                  </a:schemeClr>
                </a:solidFill>
              </a:rPr>
              <a:t>…</a:t>
            </a:r>
          </a:p>
          <a:p>
            <a:pPr marL="342900" indent="-342900">
              <a:buFont typeface="Arial" panose="020B0604020202020204" pitchFamily="34" charset="0"/>
              <a:buChar char="•"/>
            </a:pPr>
            <a:r>
              <a:rPr lang="de-DE" sz="2000" dirty="0">
                <a:solidFill>
                  <a:schemeClr val="tx1">
                    <a:lumMod val="65000"/>
                    <a:lumOff val="35000"/>
                  </a:schemeClr>
                </a:solidFill>
              </a:rPr>
              <a:t>i</a:t>
            </a:r>
            <a:r>
              <a:rPr lang="de-DE" sz="2000" dirty="0" smtClean="0">
                <a:solidFill>
                  <a:schemeClr val="tx1">
                    <a:lumMod val="65000"/>
                    <a:lumOff val="35000"/>
                  </a:schemeClr>
                </a:solidFill>
              </a:rPr>
              <a:t>st ein nicht eindeutig definierter Begriff.</a:t>
            </a:r>
          </a:p>
          <a:p>
            <a:pPr marL="342900" indent="-342900">
              <a:buFont typeface="Arial" panose="020B0604020202020204" pitchFamily="34" charset="0"/>
              <a:buChar char="•"/>
            </a:pPr>
            <a:r>
              <a:rPr lang="de-DE" sz="2000" dirty="0">
                <a:solidFill>
                  <a:schemeClr val="tx1">
                    <a:lumMod val="65000"/>
                    <a:lumOff val="35000"/>
                  </a:schemeClr>
                </a:solidFill>
              </a:rPr>
              <a:t>i</a:t>
            </a:r>
            <a:r>
              <a:rPr lang="de-DE" sz="2000" dirty="0" smtClean="0">
                <a:solidFill>
                  <a:schemeClr val="tx1">
                    <a:lumMod val="65000"/>
                    <a:lumOff val="35000"/>
                  </a:schemeClr>
                </a:solidFill>
              </a:rPr>
              <a:t>st ein (naturwissenschaftlich) unerreichbarer Zustand.</a:t>
            </a:r>
          </a:p>
          <a:p>
            <a:pPr marL="342900" indent="-342900">
              <a:buFont typeface="Arial" panose="020B0604020202020204" pitchFamily="34" charset="0"/>
              <a:buChar char="•"/>
            </a:pPr>
            <a:r>
              <a:rPr lang="de-DE" sz="2000" dirty="0">
                <a:solidFill>
                  <a:schemeClr val="tx1">
                    <a:lumMod val="65000"/>
                    <a:lumOff val="35000"/>
                  </a:schemeClr>
                </a:solidFill>
              </a:rPr>
              <a:t>b</a:t>
            </a:r>
            <a:r>
              <a:rPr lang="de-DE" sz="2000" dirty="0" smtClean="0">
                <a:solidFill>
                  <a:schemeClr val="tx1">
                    <a:lumMod val="65000"/>
                    <a:lumOff val="35000"/>
                  </a:schemeClr>
                </a:solidFill>
              </a:rPr>
              <a:t>lendet die Natur aus. </a:t>
            </a:r>
          </a:p>
          <a:p>
            <a:pPr marL="342900" indent="-342900">
              <a:buFont typeface="Arial" panose="020B0604020202020204" pitchFamily="34" charset="0"/>
              <a:buChar char="•"/>
            </a:pPr>
            <a:r>
              <a:rPr lang="de-DE" sz="2000" dirty="0">
                <a:solidFill>
                  <a:schemeClr val="tx1">
                    <a:lumMod val="65000"/>
                    <a:lumOff val="35000"/>
                  </a:schemeClr>
                </a:solidFill>
              </a:rPr>
              <a:t>m</a:t>
            </a:r>
            <a:r>
              <a:rPr lang="de-DE" sz="2000" dirty="0" smtClean="0">
                <a:solidFill>
                  <a:schemeClr val="tx1">
                    <a:lumMod val="65000"/>
                    <a:lumOff val="35000"/>
                  </a:schemeClr>
                </a:solidFill>
              </a:rPr>
              <a:t>acht die Finanzwirtschaft handlungsleitend.</a:t>
            </a:r>
          </a:p>
          <a:p>
            <a:pPr marL="342900" indent="-342900">
              <a:buFont typeface="Arial" panose="020B0604020202020204" pitchFamily="34" charset="0"/>
              <a:buChar char="•"/>
            </a:pPr>
            <a:r>
              <a:rPr lang="de-DE" sz="2000" dirty="0">
                <a:solidFill>
                  <a:schemeClr val="tx1">
                    <a:lumMod val="65000"/>
                    <a:lumOff val="35000"/>
                  </a:schemeClr>
                </a:solidFill>
              </a:rPr>
              <a:t>f</a:t>
            </a:r>
            <a:r>
              <a:rPr lang="de-DE" sz="2000" dirty="0" smtClean="0">
                <a:solidFill>
                  <a:schemeClr val="tx1">
                    <a:lumMod val="65000"/>
                    <a:lumOff val="35000"/>
                  </a:schemeClr>
                </a:solidFill>
              </a:rPr>
              <a:t>ördert die Treibhausgas-Kompensation (Ausgleichszahlungen).</a:t>
            </a:r>
          </a:p>
          <a:p>
            <a:pPr marL="342900" indent="-342900">
              <a:buFont typeface="Arial" panose="020B0604020202020204" pitchFamily="34" charset="0"/>
              <a:buChar char="•"/>
            </a:pPr>
            <a:r>
              <a:rPr lang="de-DE" sz="2000" dirty="0">
                <a:solidFill>
                  <a:schemeClr val="tx1">
                    <a:lumMod val="65000"/>
                    <a:lumOff val="35000"/>
                  </a:schemeClr>
                </a:solidFill>
              </a:rPr>
              <a:t>i</a:t>
            </a:r>
            <a:r>
              <a:rPr lang="de-DE" sz="2000" dirty="0" smtClean="0">
                <a:solidFill>
                  <a:schemeClr val="tx1">
                    <a:lumMod val="65000"/>
                    <a:lumOff val="35000"/>
                  </a:schemeClr>
                </a:solidFill>
              </a:rPr>
              <a:t>st von der CO</a:t>
            </a:r>
            <a:r>
              <a:rPr lang="de-DE" sz="2000" baseline="-25000" dirty="0" smtClean="0">
                <a:solidFill>
                  <a:schemeClr val="tx1">
                    <a:lumMod val="65000"/>
                    <a:lumOff val="35000"/>
                  </a:schemeClr>
                </a:solidFill>
              </a:rPr>
              <a:t>2</a:t>
            </a:r>
            <a:r>
              <a:rPr lang="de-DE" sz="2000" dirty="0" smtClean="0">
                <a:solidFill>
                  <a:schemeClr val="tx1">
                    <a:lumMod val="65000"/>
                    <a:lumOff val="35000"/>
                  </a:schemeClr>
                </a:solidFill>
              </a:rPr>
              <a:t>-Neutralität abgeleitet, die einen bilanziellen Ausgleich von CO</a:t>
            </a:r>
            <a:r>
              <a:rPr lang="de-DE" sz="2000" baseline="-25000" dirty="0" smtClean="0">
                <a:solidFill>
                  <a:schemeClr val="tx1">
                    <a:lumMod val="65000"/>
                    <a:lumOff val="35000"/>
                  </a:schemeClr>
                </a:solidFill>
              </a:rPr>
              <a:t>2</a:t>
            </a:r>
            <a:r>
              <a:rPr lang="de-DE" sz="2000" dirty="0" smtClean="0">
                <a:solidFill>
                  <a:schemeClr val="tx1">
                    <a:lumMod val="65000"/>
                    <a:lumOff val="35000"/>
                  </a:schemeClr>
                </a:solidFill>
              </a:rPr>
              <a:t>-Emissionen durch CO</a:t>
            </a:r>
            <a:r>
              <a:rPr lang="de-DE" sz="2000" baseline="-25000" dirty="0" smtClean="0">
                <a:solidFill>
                  <a:schemeClr val="tx1">
                    <a:lumMod val="65000"/>
                    <a:lumOff val="35000"/>
                  </a:schemeClr>
                </a:solidFill>
              </a:rPr>
              <a:t>2</a:t>
            </a:r>
            <a:r>
              <a:rPr lang="de-DE" sz="2000" dirty="0" smtClean="0">
                <a:solidFill>
                  <a:schemeClr val="tx1">
                    <a:lumMod val="65000"/>
                    <a:lumOff val="35000"/>
                  </a:schemeClr>
                </a:solidFill>
              </a:rPr>
              <a:t>-Emissionsminderungen bezeichnet. </a:t>
            </a:r>
          </a:p>
          <a:p>
            <a:pPr marL="342900" indent="-342900">
              <a:buFont typeface="Arial" panose="020B0604020202020204" pitchFamily="34" charset="0"/>
              <a:buChar char="•"/>
            </a:pPr>
            <a:endParaRPr lang="de-DE" sz="1000" dirty="0">
              <a:solidFill>
                <a:schemeClr val="tx1">
                  <a:lumMod val="65000"/>
                  <a:lumOff val="35000"/>
                </a:schemeClr>
              </a:solidFill>
            </a:endParaRPr>
          </a:p>
          <a:p>
            <a:r>
              <a:rPr lang="de-DE" sz="2000" b="1" dirty="0" smtClean="0">
                <a:solidFill>
                  <a:srgbClr val="54A4DF"/>
                </a:solidFill>
              </a:rPr>
              <a:t>       →	führt meist zu Maßnahmen, die den Klimaschutz-Prinzipien des 	Klima-Bündnis widersprechen.</a:t>
            </a:r>
          </a:p>
        </p:txBody>
      </p:sp>
    </p:spTree>
    <p:extLst>
      <p:ext uri="{BB962C8B-B14F-4D97-AF65-F5344CB8AC3E}">
        <p14:creationId xmlns:p14="http://schemas.microsoft.com/office/powerpoint/2010/main" val="3683787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100%regenerativ statt klimaneutral</a:t>
            </a:r>
            <a:endParaRPr lang="de-DE" dirty="0"/>
          </a:p>
        </p:txBody>
      </p:sp>
      <p:sp>
        <p:nvSpPr>
          <p:cNvPr id="6" name="Textplatzhalter 7"/>
          <p:cNvSpPr txBox="1">
            <a:spLocks/>
          </p:cNvSpPr>
          <p:nvPr/>
        </p:nvSpPr>
        <p:spPr>
          <a:xfrm>
            <a:off x="323528" y="4650910"/>
            <a:ext cx="7705283" cy="269081"/>
          </a:xfrm>
          <a:prstGeom prst="rect">
            <a:avLst/>
          </a:prstGeom>
        </p:spPr>
        <p:txBody>
          <a:bodyPr/>
          <a:lstStyle>
            <a:lvl1pPr marL="0" indent="0" algn="l" defTabSz="914400" rtl="0" eaLnBrk="1" latinLnBrk="0" hangingPunct="1">
              <a:spcBef>
                <a:spcPct val="20000"/>
              </a:spcBef>
              <a:buFont typeface="Arial" panose="020B0604020202020204" pitchFamily="34" charset="0"/>
              <a:buNone/>
              <a:defRPr sz="1400" b="0" kern="1200" baseline="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dirty="0" smtClean="0"/>
              <a:t>Meine Kommune im Klimanotstand – Was nun? </a:t>
            </a:r>
            <a:r>
              <a:rPr lang="de-DE" dirty="0"/>
              <a:t>|</a:t>
            </a:r>
            <a:r>
              <a:rPr lang="de-DE" dirty="0" smtClean="0"/>
              <a:t> Osnabrück | 29. Januar 2020</a:t>
            </a:r>
            <a:endParaRPr lang="de-DE" dirty="0"/>
          </a:p>
        </p:txBody>
      </p:sp>
      <p:sp>
        <p:nvSpPr>
          <p:cNvPr id="4" name="Textfeld 3"/>
          <p:cNvSpPr txBox="1"/>
          <p:nvPr/>
        </p:nvSpPr>
        <p:spPr>
          <a:xfrm>
            <a:off x="313651" y="1345867"/>
            <a:ext cx="8218789" cy="3170099"/>
          </a:xfrm>
          <a:prstGeom prst="rect">
            <a:avLst/>
          </a:prstGeom>
          <a:noFill/>
        </p:spPr>
        <p:txBody>
          <a:bodyPr wrap="square" rtlCol="0">
            <a:spAutoFit/>
          </a:bodyPr>
          <a:lstStyle/>
          <a:p>
            <a:r>
              <a:rPr lang="de-DE" sz="2000" b="1" dirty="0" smtClean="0">
                <a:solidFill>
                  <a:schemeClr val="tx1">
                    <a:lumMod val="65000"/>
                    <a:lumOff val="35000"/>
                  </a:schemeClr>
                </a:solidFill>
              </a:rPr>
              <a:t>100%regenerativ </a:t>
            </a:r>
            <a:r>
              <a:rPr lang="de-DE" sz="2000" dirty="0" smtClean="0">
                <a:solidFill>
                  <a:schemeClr val="tx1">
                    <a:lumMod val="65000"/>
                    <a:lumOff val="35000"/>
                  </a:schemeClr>
                </a:solidFill>
              </a:rPr>
              <a:t>bezeichnet die Einbettung der menschlichen Aktivitäten, insbesondere des Wirtschaftens, in die Kreisläufe der Natur.</a:t>
            </a:r>
          </a:p>
          <a:p>
            <a:endParaRPr lang="de-DE" sz="2000" dirty="0" smtClean="0">
              <a:solidFill>
                <a:schemeClr val="tx1">
                  <a:lumMod val="65000"/>
                  <a:lumOff val="35000"/>
                </a:schemeClr>
              </a:solidFill>
            </a:endParaRPr>
          </a:p>
          <a:p>
            <a:r>
              <a:rPr lang="de-DE" sz="2000" dirty="0" smtClean="0">
                <a:solidFill>
                  <a:schemeClr val="tx1">
                    <a:lumMod val="65000"/>
                    <a:lumOff val="35000"/>
                  </a:schemeClr>
                </a:solidFill>
              </a:rPr>
              <a:t>Daraus leiten sich </a:t>
            </a:r>
            <a:r>
              <a:rPr lang="de-DE" sz="2000" b="1" dirty="0" smtClean="0">
                <a:solidFill>
                  <a:schemeClr val="tx1">
                    <a:lumMod val="65000"/>
                    <a:lumOff val="35000"/>
                  </a:schemeClr>
                </a:solidFill>
              </a:rPr>
              <a:t>Unterziele</a:t>
            </a:r>
            <a:r>
              <a:rPr lang="de-DE" sz="2000" dirty="0" smtClean="0">
                <a:solidFill>
                  <a:schemeClr val="tx1">
                    <a:lumMod val="65000"/>
                    <a:lumOff val="35000"/>
                  </a:schemeClr>
                </a:solidFill>
              </a:rPr>
              <a:t> ab, wie:</a:t>
            </a:r>
          </a:p>
          <a:p>
            <a:pPr marL="342900" indent="-342900">
              <a:buFont typeface="Arial" panose="020B0604020202020204" pitchFamily="34" charset="0"/>
              <a:buChar char="•"/>
            </a:pPr>
            <a:r>
              <a:rPr lang="de-DE" sz="2000" dirty="0" smtClean="0">
                <a:solidFill>
                  <a:schemeClr val="tx1">
                    <a:lumMod val="65000"/>
                    <a:lumOff val="35000"/>
                  </a:schemeClr>
                </a:solidFill>
              </a:rPr>
              <a:t>100%regenerative Energieversorgung</a:t>
            </a:r>
          </a:p>
          <a:p>
            <a:pPr marL="342900" indent="-342900">
              <a:buFont typeface="Arial" panose="020B0604020202020204" pitchFamily="34" charset="0"/>
              <a:buChar char="•"/>
            </a:pPr>
            <a:r>
              <a:rPr lang="de-DE" sz="2000" dirty="0" smtClean="0">
                <a:solidFill>
                  <a:schemeClr val="tx1">
                    <a:lumMod val="65000"/>
                    <a:lumOff val="35000"/>
                  </a:schemeClr>
                </a:solidFill>
              </a:rPr>
              <a:t>100%regenerative Landwirtschaft</a:t>
            </a:r>
          </a:p>
          <a:p>
            <a:pPr marL="342900" indent="-342900">
              <a:buFont typeface="Arial" panose="020B0604020202020204" pitchFamily="34" charset="0"/>
              <a:buChar char="•"/>
            </a:pPr>
            <a:r>
              <a:rPr lang="de-DE" sz="2000" dirty="0" smtClean="0">
                <a:solidFill>
                  <a:schemeClr val="tx1">
                    <a:lumMod val="65000"/>
                    <a:lumOff val="35000"/>
                  </a:schemeClr>
                </a:solidFill>
              </a:rPr>
              <a:t>100%regenerative Forstwirtschaft</a:t>
            </a:r>
          </a:p>
          <a:p>
            <a:pPr marL="342900" indent="-342900">
              <a:buFont typeface="Arial" panose="020B0604020202020204" pitchFamily="34" charset="0"/>
              <a:buChar char="•"/>
            </a:pPr>
            <a:r>
              <a:rPr lang="de-DE" sz="2000" dirty="0" smtClean="0">
                <a:solidFill>
                  <a:schemeClr val="tx1">
                    <a:lumMod val="65000"/>
                    <a:lumOff val="35000"/>
                  </a:schemeClr>
                </a:solidFill>
              </a:rPr>
              <a:t>100%regenerative Materialwirtschaft</a:t>
            </a:r>
          </a:p>
          <a:p>
            <a:pPr marL="342900" indent="-342900">
              <a:buFont typeface="Arial" panose="020B0604020202020204" pitchFamily="34" charset="0"/>
              <a:buChar char="•"/>
            </a:pPr>
            <a:r>
              <a:rPr lang="de-DE" sz="2000" dirty="0" smtClean="0">
                <a:solidFill>
                  <a:schemeClr val="tx1">
                    <a:lumMod val="65000"/>
                    <a:lumOff val="35000"/>
                  </a:schemeClr>
                </a:solidFill>
              </a:rPr>
              <a:t>100%regenerative Bauwirtschaft</a:t>
            </a:r>
          </a:p>
          <a:p>
            <a:pPr marL="342900" indent="-342900">
              <a:buFont typeface="Arial" panose="020B0604020202020204" pitchFamily="34" charset="0"/>
              <a:buChar char="•"/>
            </a:pPr>
            <a:r>
              <a:rPr lang="de-DE" sz="2000" dirty="0" smtClean="0">
                <a:solidFill>
                  <a:schemeClr val="tx1">
                    <a:lumMod val="65000"/>
                    <a:lumOff val="35000"/>
                  </a:schemeClr>
                </a:solidFill>
              </a:rPr>
              <a:t>…</a:t>
            </a:r>
          </a:p>
        </p:txBody>
      </p:sp>
      <p:sp>
        <p:nvSpPr>
          <p:cNvPr id="3" name="Textfeld 2"/>
          <p:cNvSpPr txBox="1"/>
          <p:nvPr/>
        </p:nvSpPr>
        <p:spPr>
          <a:xfrm>
            <a:off x="4716016" y="2062525"/>
            <a:ext cx="788999" cy="2400657"/>
          </a:xfrm>
          <a:prstGeom prst="rect">
            <a:avLst/>
          </a:prstGeom>
          <a:noFill/>
        </p:spPr>
        <p:txBody>
          <a:bodyPr wrap="none" rtlCol="0">
            <a:spAutoFit/>
          </a:bodyPr>
          <a:lstStyle/>
          <a:p>
            <a:r>
              <a:rPr lang="de-DE" sz="15000" dirty="0" smtClean="0">
                <a:solidFill>
                  <a:srgbClr val="92C71F"/>
                </a:solidFill>
              </a:rPr>
              <a:t>}</a:t>
            </a:r>
            <a:endParaRPr lang="de-DE" sz="15000" dirty="0">
              <a:solidFill>
                <a:srgbClr val="92C71F"/>
              </a:solidFill>
            </a:endParaRPr>
          </a:p>
        </p:txBody>
      </p:sp>
      <p:sp>
        <p:nvSpPr>
          <p:cNvPr id="7" name="Textfeld 6"/>
          <p:cNvSpPr txBox="1"/>
          <p:nvPr/>
        </p:nvSpPr>
        <p:spPr>
          <a:xfrm>
            <a:off x="5608705" y="3023022"/>
            <a:ext cx="2549893" cy="707886"/>
          </a:xfrm>
          <a:prstGeom prst="rect">
            <a:avLst/>
          </a:prstGeom>
          <a:noFill/>
        </p:spPr>
        <p:txBody>
          <a:bodyPr wrap="square" rtlCol="0">
            <a:spAutoFit/>
          </a:bodyPr>
          <a:lstStyle/>
          <a:p>
            <a:r>
              <a:rPr lang="de-DE" sz="2000" b="1" dirty="0">
                <a:solidFill>
                  <a:srgbClr val="92C71F"/>
                </a:solidFill>
              </a:rPr>
              <a:t>f</a:t>
            </a:r>
            <a:r>
              <a:rPr lang="de-DE" sz="2000" b="1" dirty="0" smtClean="0">
                <a:solidFill>
                  <a:srgbClr val="92C71F"/>
                </a:solidFill>
              </a:rPr>
              <a:t>ührt zu ökologischem Klimaschutz</a:t>
            </a:r>
          </a:p>
        </p:txBody>
      </p:sp>
    </p:spTree>
    <p:extLst>
      <p:ext uri="{BB962C8B-B14F-4D97-AF65-F5344CB8AC3E}">
        <p14:creationId xmlns:p14="http://schemas.microsoft.com/office/powerpoint/2010/main" val="2280494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Ziele im Vergleich (I)</a:t>
            </a:r>
            <a:endParaRPr lang="de-DE" dirty="0"/>
          </a:p>
        </p:txBody>
      </p:sp>
      <p:sp>
        <p:nvSpPr>
          <p:cNvPr id="6" name="Textplatzhalter 7"/>
          <p:cNvSpPr txBox="1">
            <a:spLocks/>
          </p:cNvSpPr>
          <p:nvPr/>
        </p:nvSpPr>
        <p:spPr>
          <a:xfrm>
            <a:off x="323528" y="4650910"/>
            <a:ext cx="7705283" cy="269081"/>
          </a:xfrm>
          <a:prstGeom prst="rect">
            <a:avLst/>
          </a:prstGeom>
        </p:spPr>
        <p:txBody>
          <a:bodyPr/>
          <a:lstStyle>
            <a:lvl1pPr marL="0" indent="0" algn="l" defTabSz="914400" rtl="0" eaLnBrk="1" latinLnBrk="0" hangingPunct="1">
              <a:spcBef>
                <a:spcPct val="20000"/>
              </a:spcBef>
              <a:buFont typeface="Arial" panose="020B0604020202020204" pitchFamily="34" charset="0"/>
              <a:buNone/>
              <a:defRPr sz="1400" b="0" kern="1200" baseline="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dirty="0" smtClean="0"/>
              <a:t>Meine Kommune im Klimanotstand – Was nun? </a:t>
            </a:r>
            <a:r>
              <a:rPr lang="de-DE" dirty="0"/>
              <a:t>|</a:t>
            </a:r>
            <a:r>
              <a:rPr lang="de-DE" dirty="0" smtClean="0"/>
              <a:t> Osnabrück | 29. Januar 2020</a:t>
            </a:r>
            <a:endParaRPr lang="de-DE" dirty="0"/>
          </a:p>
        </p:txBody>
      </p:sp>
      <p:cxnSp>
        <p:nvCxnSpPr>
          <p:cNvPr id="4" name="Gerade Verbindung mit Pfeil 3"/>
          <p:cNvCxnSpPr/>
          <p:nvPr/>
        </p:nvCxnSpPr>
        <p:spPr>
          <a:xfrm flipV="1">
            <a:off x="1403648" y="1319996"/>
            <a:ext cx="0" cy="2808312"/>
          </a:xfrm>
          <a:prstGeom prst="straightConnector1">
            <a:avLst/>
          </a:prstGeom>
          <a:ln w="38100">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 name="Gerade Verbindung mit Pfeil 6"/>
          <p:cNvCxnSpPr/>
          <p:nvPr/>
        </p:nvCxnSpPr>
        <p:spPr>
          <a:xfrm>
            <a:off x="1385892" y="4128308"/>
            <a:ext cx="6984776" cy="0"/>
          </a:xfrm>
          <a:prstGeom prst="straightConnector1">
            <a:avLst/>
          </a:prstGeom>
          <a:ln w="38100">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sp>
        <p:nvSpPr>
          <p:cNvPr id="8" name="Textfeld 7"/>
          <p:cNvSpPr txBox="1"/>
          <p:nvPr/>
        </p:nvSpPr>
        <p:spPr>
          <a:xfrm>
            <a:off x="179512" y="1319996"/>
            <a:ext cx="1089996" cy="400110"/>
          </a:xfrm>
          <a:prstGeom prst="rect">
            <a:avLst/>
          </a:prstGeom>
          <a:noFill/>
        </p:spPr>
        <p:txBody>
          <a:bodyPr wrap="square" rtlCol="0">
            <a:spAutoFit/>
          </a:bodyPr>
          <a:lstStyle/>
          <a:p>
            <a:r>
              <a:rPr lang="de-DE" sz="2000" dirty="0" smtClean="0">
                <a:solidFill>
                  <a:schemeClr val="tx1">
                    <a:lumMod val="65000"/>
                    <a:lumOff val="35000"/>
                  </a:schemeClr>
                </a:solidFill>
              </a:rPr>
              <a:t>Ökologie</a:t>
            </a:r>
          </a:p>
        </p:txBody>
      </p:sp>
      <p:sp>
        <p:nvSpPr>
          <p:cNvPr id="9" name="Textfeld 8"/>
          <p:cNvSpPr txBox="1"/>
          <p:nvPr/>
        </p:nvSpPr>
        <p:spPr>
          <a:xfrm>
            <a:off x="2915816" y="4119733"/>
            <a:ext cx="5328592" cy="400110"/>
          </a:xfrm>
          <a:prstGeom prst="rect">
            <a:avLst/>
          </a:prstGeom>
          <a:noFill/>
        </p:spPr>
        <p:txBody>
          <a:bodyPr wrap="square" rtlCol="0">
            <a:spAutoFit/>
          </a:bodyPr>
          <a:lstStyle/>
          <a:p>
            <a:r>
              <a:rPr lang="de-DE" sz="2000" dirty="0" smtClean="0">
                <a:solidFill>
                  <a:schemeClr val="tx1">
                    <a:lumMod val="65000"/>
                    <a:lumOff val="35000"/>
                  </a:schemeClr>
                </a:solidFill>
              </a:rPr>
              <a:t>Innovationsförderung / Impulse für die Wirtschaft</a:t>
            </a:r>
          </a:p>
        </p:txBody>
      </p:sp>
      <p:sp>
        <p:nvSpPr>
          <p:cNvPr id="11" name="Ellipse 10"/>
          <p:cNvSpPr/>
          <p:nvPr/>
        </p:nvSpPr>
        <p:spPr>
          <a:xfrm>
            <a:off x="2843808" y="2859782"/>
            <a:ext cx="2304256" cy="1224136"/>
          </a:xfrm>
          <a:prstGeom prst="ellipse">
            <a:avLst/>
          </a:prstGeom>
          <a:solidFill>
            <a:srgbClr val="54A4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klimaneutral</a:t>
            </a:r>
            <a:endParaRPr lang="de-DE" sz="2000" dirty="0"/>
          </a:p>
        </p:txBody>
      </p:sp>
      <p:sp>
        <p:nvSpPr>
          <p:cNvPr id="12" name="Ellipse 11"/>
          <p:cNvSpPr/>
          <p:nvPr/>
        </p:nvSpPr>
        <p:spPr>
          <a:xfrm>
            <a:off x="5507677" y="1275606"/>
            <a:ext cx="2736731" cy="1385722"/>
          </a:xfrm>
          <a:prstGeom prst="ellipse">
            <a:avLst/>
          </a:prstGeom>
          <a:solidFill>
            <a:srgbClr val="92C7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100%regenerativ</a:t>
            </a:r>
            <a:endParaRPr lang="de-DE" sz="2000" dirty="0"/>
          </a:p>
        </p:txBody>
      </p:sp>
    </p:spTree>
    <p:extLst>
      <p:ext uri="{BB962C8B-B14F-4D97-AF65-F5344CB8AC3E}">
        <p14:creationId xmlns:p14="http://schemas.microsoft.com/office/powerpoint/2010/main" val="37562903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Ziele im Vergleich (II)</a:t>
            </a:r>
            <a:endParaRPr lang="de-DE" dirty="0"/>
          </a:p>
        </p:txBody>
      </p:sp>
      <p:sp>
        <p:nvSpPr>
          <p:cNvPr id="6" name="Textplatzhalter 7"/>
          <p:cNvSpPr txBox="1">
            <a:spLocks/>
          </p:cNvSpPr>
          <p:nvPr/>
        </p:nvSpPr>
        <p:spPr>
          <a:xfrm>
            <a:off x="323528" y="4650910"/>
            <a:ext cx="7705283" cy="269081"/>
          </a:xfrm>
          <a:prstGeom prst="rect">
            <a:avLst/>
          </a:prstGeom>
        </p:spPr>
        <p:txBody>
          <a:bodyPr/>
          <a:lstStyle>
            <a:lvl1pPr marL="0" indent="0" algn="l" defTabSz="914400" rtl="0" eaLnBrk="1" latinLnBrk="0" hangingPunct="1">
              <a:spcBef>
                <a:spcPct val="20000"/>
              </a:spcBef>
              <a:buFont typeface="Arial" panose="020B0604020202020204" pitchFamily="34" charset="0"/>
              <a:buNone/>
              <a:defRPr sz="1400" b="0" kern="1200" baseline="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dirty="0" smtClean="0"/>
              <a:t>Meine Kommune im Klimanotstand – Was nun? </a:t>
            </a:r>
            <a:r>
              <a:rPr lang="de-DE" dirty="0"/>
              <a:t>|</a:t>
            </a:r>
            <a:r>
              <a:rPr lang="de-DE" dirty="0" smtClean="0"/>
              <a:t> Osnabrück | 29. Januar 2020</a:t>
            </a:r>
            <a:endParaRPr lang="de-DE" dirty="0"/>
          </a:p>
        </p:txBody>
      </p:sp>
      <p:cxnSp>
        <p:nvCxnSpPr>
          <p:cNvPr id="4" name="Gerade Verbindung mit Pfeil 3"/>
          <p:cNvCxnSpPr/>
          <p:nvPr/>
        </p:nvCxnSpPr>
        <p:spPr>
          <a:xfrm flipV="1">
            <a:off x="1403648" y="1319996"/>
            <a:ext cx="0" cy="2808312"/>
          </a:xfrm>
          <a:prstGeom prst="straightConnector1">
            <a:avLst/>
          </a:prstGeom>
          <a:ln w="38100">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 name="Gerade Verbindung mit Pfeil 6"/>
          <p:cNvCxnSpPr/>
          <p:nvPr/>
        </p:nvCxnSpPr>
        <p:spPr>
          <a:xfrm>
            <a:off x="1385892" y="4128308"/>
            <a:ext cx="6984776" cy="0"/>
          </a:xfrm>
          <a:prstGeom prst="straightConnector1">
            <a:avLst/>
          </a:prstGeom>
          <a:ln w="38100">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sp>
        <p:nvSpPr>
          <p:cNvPr id="8" name="Textfeld 7"/>
          <p:cNvSpPr txBox="1"/>
          <p:nvPr/>
        </p:nvSpPr>
        <p:spPr>
          <a:xfrm>
            <a:off x="35496" y="1319996"/>
            <a:ext cx="1350396" cy="707886"/>
          </a:xfrm>
          <a:prstGeom prst="rect">
            <a:avLst/>
          </a:prstGeom>
          <a:noFill/>
        </p:spPr>
        <p:txBody>
          <a:bodyPr wrap="square" rtlCol="0">
            <a:spAutoFit/>
          </a:bodyPr>
          <a:lstStyle/>
          <a:p>
            <a:r>
              <a:rPr lang="de-DE" sz="2000" dirty="0" smtClean="0">
                <a:solidFill>
                  <a:schemeClr val="tx1">
                    <a:lumMod val="65000"/>
                    <a:lumOff val="35000"/>
                  </a:schemeClr>
                </a:solidFill>
              </a:rPr>
              <a:t>Allgemein-gültigkeit</a:t>
            </a:r>
          </a:p>
        </p:txBody>
      </p:sp>
      <p:sp>
        <p:nvSpPr>
          <p:cNvPr id="9" name="Textfeld 8"/>
          <p:cNvSpPr txBox="1"/>
          <p:nvPr/>
        </p:nvSpPr>
        <p:spPr>
          <a:xfrm>
            <a:off x="2915816" y="4119733"/>
            <a:ext cx="5328592" cy="400110"/>
          </a:xfrm>
          <a:prstGeom prst="rect">
            <a:avLst/>
          </a:prstGeom>
          <a:noFill/>
        </p:spPr>
        <p:txBody>
          <a:bodyPr wrap="square" rtlCol="0">
            <a:spAutoFit/>
          </a:bodyPr>
          <a:lstStyle/>
          <a:p>
            <a:pPr algn="r"/>
            <a:r>
              <a:rPr lang="de-DE" sz="2000" dirty="0" smtClean="0">
                <a:solidFill>
                  <a:schemeClr val="tx1">
                    <a:lumMod val="65000"/>
                    <a:lumOff val="35000"/>
                  </a:schemeClr>
                </a:solidFill>
              </a:rPr>
              <a:t>Handlungsorientierung</a:t>
            </a:r>
          </a:p>
        </p:txBody>
      </p:sp>
      <p:sp>
        <p:nvSpPr>
          <p:cNvPr id="11" name="Ellipse 10"/>
          <p:cNvSpPr/>
          <p:nvPr/>
        </p:nvSpPr>
        <p:spPr>
          <a:xfrm>
            <a:off x="1475656" y="2139702"/>
            <a:ext cx="2232248" cy="1224136"/>
          </a:xfrm>
          <a:prstGeom prst="ellipse">
            <a:avLst/>
          </a:prstGeom>
          <a:solidFill>
            <a:srgbClr val="54A4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klimaneutral</a:t>
            </a:r>
            <a:endParaRPr lang="de-DE" sz="2000" dirty="0"/>
          </a:p>
        </p:txBody>
      </p:sp>
      <p:sp>
        <p:nvSpPr>
          <p:cNvPr id="12" name="Ellipse 11"/>
          <p:cNvSpPr/>
          <p:nvPr/>
        </p:nvSpPr>
        <p:spPr>
          <a:xfrm>
            <a:off x="5507677" y="1203598"/>
            <a:ext cx="2736731" cy="1385722"/>
          </a:xfrm>
          <a:prstGeom prst="ellipse">
            <a:avLst/>
          </a:prstGeom>
          <a:solidFill>
            <a:srgbClr val="92C7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100%regenerativ</a:t>
            </a:r>
            <a:endParaRPr lang="de-DE" sz="2000" dirty="0"/>
          </a:p>
        </p:txBody>
      </p:sp>
      <p:sp>
        <p:nvSpPr>
          <p:cNvPr id="3" name="Ellipse 2"/>
          <p:cNvSpPr/>
          <p:nvPr/>
        </p:nvSpPr>
        <p:spPr>
          <a:xfrm>
            <a:off x="944966" y="1873374"/>
            <a:ext cx="914400" cy="9144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1,5°-Ziel</a:t>
            </a:r>
            <a:endParaRPr lang="de-DE" dirty="0"/>
          </a:p>
        </p:txBody>
      </p:sp>
      <p:sp>
        <p:nvSpPr>
          <p:cNvPr id="13" name="Ellipse 12"/>
          <p:cNvSpPr/>
          <p:nvPr/>
        </p:nvSpPr>
        <p:spPr>
          <a:xfrm>
            <a:off x="6326899" y="2959009"/>
            <a:ext cx="2160667" cy="1124909"/>
          </a:xfrm>
          <a:prstGeom prst="ellipse">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100% erneuerbare Energien</a:t>
            </a:r>
            <a:endParaRPr lang="de-DE" sz="2000" dirty="0"/>
          </a:p>
        </p:txBody>
      </p:sp>
      <p:sp>
        <p:nvSpPr>
          <p:cNvPr id="14" name="Ellipse 13"/>
          <p:cNvSpPr/>
          <p:nvPr/>
        </p:nvSpPr>
        <p:spPr>
          <a:xfrm>
            <a:off x="3203848" y="1673939"/>
            <a:ext cx="2736731" cy="1385722"/>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THG-Emissions-reduktion</a:t>
            </a:r>
            <a:endParaRPr lang="de-DE" sz="2000" dirty="0"/>
          </a:p>
        </p:txBody>
      </p:sp>
      <p:sp>
        <p:nvSpPr>
          <p:cNvPr id="10" name="Ellipse 9"/>
          <p:cNvSpPr/>
          <p:nvPr/>
        </p:nvSpPr>
        <p:spPr>
          <a:xfrm>
            <a:off x="4715589" y="2643758"/>
            <a:ext cx="2160667" cy="1124909"/>
          </a:xfrm>
          <a:prstGeom prst="ellipse">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2000 Watt</a:t>
            </a:r>
          </a:p>
          <a:p>
            <a:pPr algn="ctr"/>
            <a:r>
              <a:rPr lang="de-DE" sz="2000" dirty="0" smtClean="0"/>
              <a:t>Gesellschaft</a:t>
            </a:r>
            <a:endParaRPr lang="de-DE" sz="2000" dirty="0"/>
          </a:p>
        </p:txBody>
      </p:sp>
    </p:spTree>
    <p:extLst>
      <p:ext uri="{BB962C8B-B14F-4D97-AF65-F5344CB8AC3E}">
        <p14:creationId xmlns:p14="http://schemas.microsoft.com/office/powerpoint/2010/main" val="3153592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3" grpId="0" animBg="1"/>
      <p:bldP spid="13" grpId="0" animBg="1"/>
      <p:bldP spid="14" grpId="0" animBg="1"/>
      <p:bldP spid="10" grpId="0" animBg="1"/>
    </p:bld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699</Words>
  <Application>Microsoft Office PowerPoint</Application>
  <PresentationFormat>Bildschirmpräsentation (16:9)</PresentationFormat>
  <Paragraphs>110</Paragraphs>
  <Slides>10</Slides>
  <Notes>2</Notes>
  <HiddenSlides>0</HiddenSlides>
  <MMClips>0</MMClips>
  <ScaleCrop>false</ScaleCrop>
  <HeadingPairs>
    <vt:vector size="4" baseType="variant">
      <vt:variant>
        <vt:lpstr>Design</vt:lpstr>
      </vt:variant>
      <vt:variant>
        <vt:i4>1</vt:i4>
      </vt:variant>
      <vt:variant>
        <vt:lpstr>Folientitel</vt:lpstr>
      </vt:variant>
      <vt:variant>
        <vt:i4>10</vt:i4>
      </vt:variant>
    </vt:vector>
  </HeadingPairs>
  <TitlesOfParts>
    <vt:vector size="11" baseType="lpstr">
      <vt:lpstr>Larissa</vt:lpstr>
      <vt:lpstr>PowerPoint-Präsentation</vt:lpstr>
      <vt:lpstr>Das Klima-Bündnis in Kürze</vt:lpstr>
      <vt:lpstr>Unsere Klimaschutz-Prinzipien</vt:lpstr>
      <vt:lpstr>Diverse ökologische Probleme</vt:lpstr>
      <vt:lpstr>Atmosphärischer Treibhauseffekt</vt:lpstr>
      <vt:lpstr>Was bedeutet Klimaneutralität?</vt:lpstr>
      <vt:lpstr>100%regenerativ statt klimaneutral</vt:lpstr>
      <vt:lpstr>Ziele im Vergleich (I)</vt:lpstr>
      <vt:lpstr>Ziele im Vergleich (II)</vt:lpstr>
      <vt:lpstr>PowerPoint-Präsentation</vt:lpstr>
    </vt:vector>
  </TitlesOfParts>
  <Company>Klima-Buendnis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jklein</dc:creator>
  <cp:lastModifiedBy>Moser, Dr. Peter</cp:lastModifiedBy>
  <cp:revision>701</cp:revision>
  <cp:lastPrinted>2018-10-19T07:58:12Z</cp:lastPrinted>
  <dcterms:created xsi:type="dcterms:W3CDTF">2014-04-25T09:35:00Z</dcterms:created>
  <dcterms:modified xsi:type="dcterms:W3CDTF">2020-01-27T14:23:07Z</dcterms:modified>
</cp:coreProperties>
</file>